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Override10.xml" ContentType="application/vnd.openxmlformats-officedocument.themeOverride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Override11.xml" ContentType="application/vnd.openxmlformats-officedocument.themeOverr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</p:sldMasterIdLst>
  <p:notesMasterIdLst>
    <p:notesMasterId r:id="rId53"/>
  </p:notesMasterIdLst>
  <p:sldIdLst>
    <p:sldId id="256" r:id="rId18"/>
    <p:sldId id="277" r:id="rId19"/>
    <p:sldId id="268" r:id="rId20"/>
    <p:sldId id="258" r:id="rId21"/>
    <p:sldId id="259" r:id="rId22"/>
    <p:sldId id="260" r:id="rId23"/>
    <p:sldId id="278" r:id="rId24"/>
    <p:sldId id="262" r:id="rId25"/>
    <p:sldId id="263" r:id="rId26"/>
    <p:sldId id="269" r:id="rId27"/>
    <p:sldId id="264" r:id="rId28"/>
    <p:sldId id="265" r:id="rId29"/>
    <p:sldId id="266" r:id="rId30"/>
    <p:sldId id="267" r:id="rId31"/>
    <p:sldId id="270" r:id="rId32"/>
    <p:sldId id="283" r:id="rId33"/>
    <p:sldId id="271" r:id="rId34"/>
    <p:sldId id="272" r:id="rId35"/>
    <p:sldId id="281" r:id="rId36"/>
    <p:sldId id="273" r:id="rId37"/>
    <p:sldId id="279" r:id="rId38"/>
    <p:sldId id="275" r:id="rId39"/>
    <p:sldId id="276" r:id="rId40"/>
    <p:sldId id="284" r:id="rId41"/>
    <p:sldId id="285" r:id="rId42"/>
    <p:sldId id="286" r:id="rId43"/>
    <p:sldId id="287" r:id="rId44"/>
    <p:sldId id="288" r:id="rId45"/>
    <p:sldId id="298" r:id="rId46"/>
    <p:sldId id="290" r:id="rId47"/>
    <p:sldId id="291" r:id="rId48"/>
    <p:sldId id="292" r:id="rId49"/>
    <p:sldId id="297" r:id="rId50"/>
    <p:sldId id="294" r:id="rId51"/>
    <p:sldId id="296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FF9900"/>
    <a:srgbClr val="00FF0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50" Type="http://schemas.openxmlformats.org/officeDocument/2006/relationships/slide" Target="slides/slide33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slide" Target="slides/slide24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slide" Target="slides/slide32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slide" Target="slides/slide3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slide" Target="slides/slide31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0EF40C-5027-4BF6-A0F0-E35EB1488CD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81D56B-84EB-45AA-AED6-FEB21394B7E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3CBC8D-42AE-4192-B818-930EB66DE4E4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A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335FC3-FF33-43B1-82D4-7B66572DF5A2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A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E7E264-673B-49C0-B9CF-9C1349F93C9B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2DEE15-7C5B-47AA-8EED-584B4C0208B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A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AC7C51-C575-4CD2-8F3C-969CEF4E7F7C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A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A9810A-5F85-4185-AFEF-F6518A59344C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A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77283E-21E6-425F-AF92-94A0D9D3A65A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A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84A8A6-9C5C-4AC0-8F32-6ED0A6E75D5F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A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7330E0-8CBC-4FD5-9E53-E6A1268794BF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A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0AA54C-6BCF-46EA-BD74-A2C5A45ED772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A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3AFF37-A7F6-4217-A4AA-BC8B57E756B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8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A6592-B343-4C45-BB16-1B5C977F148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82AE4-976E-4EC6-9083-04EBF812A93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AEABA-E78F-4D1A-8DCE-34DEB7270FE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1E2CA-E95B-46AF-B3EF-1BA4B30CF43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3619683-BC7E-4BBC-B203-B502F011DC3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88304F2-E1FC-42B8-893A-B01E81536AD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9C5958-B9BE-4234-AFE0-C591D0EEB12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7E271C-575F-4FB0-9FF4-5C53E694F4C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B8143B64-AEFD-4779-BF3D-1931F0AA682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62ADA94-A7DC-4199-949F-A2821F78F9D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31BDF1-80B7-4DFE-AB6F-74ADD0F2B77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DA21B4-B73E-42A2-ACA8-671DFC26AC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9A6ADF-BBF1-460F-A4E3-14F6EDDE808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C20B8E-D510-40DB-B3A2-6026495B29B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B73A0F-EFF6-4E9D-8C74-AEBC08ECC0A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652792-A2D4-4DDF-B025-16854C1A1E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37798-39B0-42F5-8A92-54B388743FE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D4B76-6405-489D-9541-DB70301581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73E0D21E-C838-4E5A-8AB1-E458F8456EC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17FE037-93DF-428F-BC66-F0868B37020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D49A00F-EA2D-4FD0-8145-0FB35AA5379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CD5B044-AB28-4B93-85B2-611F6A10F9F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5CE1B-1933-4441-8C17-0B3FECCD2A5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46079-70BA-4B0A-924B-CCA3BD76F0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10DF7-74C1-4B83-B04F-59FA2F69D34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59D3F-02EB-43B6-B738-079F695BAD7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12626-48E3-4AAF-A94E-50BDEAF023E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DDF79-E85B-4A05-900D-3BEDA5226E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372FFB7-7314-4091-8068-840CE7EDB114}" type="datetimeFigureOut">
              <a:rPr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CD6CBA9-B9EE-44D5-B1CF-35A5542E91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F780-1078-4C7B-A41E-7508453FE2B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883A-F871-4AD7-99AD-3434B691DB0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7E7FD80-982D-4B9F-96F2-1322488674F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FFE03D-BE1E-47F7-B3BF-42ADE70B39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2E0A-1EDE-4A65-B660-F630EA09998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9919D-8328-4E47-8E79-77F7968E96C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DBCAF-02CF-4778-A15E-018BD42A3CD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52CE-CFEF-4969-BDC1-9E37A2C483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BFF64-6239-4FEC-8B54-54B5E280C40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3E131-FB55-4DC4-97CF-05CCF7D5A52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8DB57-7A59-4CC1-AD41-AB782BDF791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D7D9D-E1C2-43B3-BDFE-6767514F68C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F24A5-2947-4918-A4B8-3B45C34CD12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DB85F-B2B0-4943-ADB6-D6BF6C10C91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B3C151-487E-47F6-91B0-B4AA5A0B742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D08F4D-CF4F-4872-AC2D-65F4806F594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49597-A84C-475C-A452-4554F070307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6F8ED-BD6E-47EB-8A44-229C4D4BD3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E33C2-C733-4DF3-B1E9-AB7837DAF7D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8E74D-7254-4CA8-A38D-64D17676ED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8D67E3-18C0-4A73-88BB-0C176209B6B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AA1DCE4-D071-4C04-9D5B-FD98276717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20D9F-0DEF-4ADC-AC68-0410457F6B4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40261-5B91-4876-A8D7-4719E3BD17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215C7-4A2C-4C3F-89C0-75B5F5493B4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3DFE0-CAB1-417B-AE83-1568E8A60D0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2541E-11F5-4415-A227-BBD55E0D1C8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2CB7-DBC2-40B8-BA8B-F9CF0CB9E10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49A94-D26B-4400-B133-AC0BECA7927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63AAB-70D3-4241-BBA5-771A01B30F3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86313-82F8-45F2-8B1F-F12A86AC635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5F548-950B-4F44-8271-DDB555036C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1D712-AFD8-42BF-826B-9ABE7E67784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90A46-74C7-4324-A10A-1FBCD29CAD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0789F-F62B-41FE-906E-CC999930A73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5BF12-196E-4A91-9979-E81B135884D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DD7B-1947-4248-933E-B8F9AA68AF7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B3CE6-FB82-4F02-9F45-EEA1BF00BBE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38761-3DD8-4A66-92DF-226B4033B6F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A45EE-F308-4657-AB8D-9628266657F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A74E3-7F3D-437F-A5BF-1672EE7A802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7DDD-7521-4B95-BEB7-AFCA7CE1D2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6C76A-A6B5-48F8-8C50-78F011FBA15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5CF3D-6B85-4384-AAA6-49D10C10672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18238-B2B4-48FF-B4BC-7EC5AF2039C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825AA-F457-4F22-9A28-30B40F7D19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BDA06-3AAC-451C-BDDD-DDD5C131C05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62565-9182-4A97-A1B6-2BAF8787E1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3DF81-6AFD-40B3-88C5-221694227F7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09558-91A5-4897-8902-3F5F729530D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DD8B-540D-4328-A6E8-40533827FDA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BBD8C-35BF-4290-A586-1B2F39DA030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7E510-F089-466D-8453-1E1D7A71405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6F72E-F1BC-4D4C-95E7-034FCF2CD22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9D0CF-E67E-412B-994E-E62514C092D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DBD09-77E4-4D2F-A0A1-9162AB7DE70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E4644-944E-49EF-956F-C6F06A34F58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F2142-E7CF-4153-9FB3-5169C280190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99400-730A-46EC-B9C2-241F56A7DC9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A57AA-42CB-4283-9CF0-98CA5B8F1A4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373B6-EA91-42B5-874C-2605C17DDC5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2126-9175-438A-84E6-D2E9D47A391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B3409-1087-4072-B3FD-C0946C4823F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9EAD1-62AB-41B0-B186-B71082B56E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0615D-80C9-40D1-A22B-76C3453D009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8E5E7-1888-40AA-BEAF-4DB56834D5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CB520-EAD1-4975-9463-66A12D3A4F3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FD6F9-C706-4CB3-9D23-91B82F39E80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76A78-0FCF-4383-AC9A-60A1F8EB597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932E5-0637-4E20-8823-4F5794B06DE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B9D1-2794-4908-8B84-58F4E2930CE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EA3F845-2B0A-4DE5-9410-20B9EACD11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847E4-8B42-49C1-AAB0-1873ECC6802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6B6B8-63FE-4B41-92D3-6A855D9B222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FC85D-6615-42B8-B24D-8970A176094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DB991-FF4F-4D38-97B8-A3849B8120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12C0D-5EF2-4DBD-A382-7A25EF3286B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A803-79F6-4170-B2AE-F0D1A3E277F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679EA-85E2-4961-8EE5-DFB1B3959BD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A8D3-0BEE-4B0C-9BE6-69CACBD97AD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3C2E5-AC7C-4248-911D-15581DC0F80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CFA0-4BB7-48B7-BF03-2B7C238FDA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0B476-B019-4C86-8814-DB63DE905BC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F0CBA-F199-4DA1-BDA4-A861F887D13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0052B-B70F-49C7-9D32-A1F2E04E625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63572-7D00-47AE-B207-8174BE3498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299A-B322-4B6C-BDE0-6047D421FBE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3B682-7B27-4EC8-B75B-1BAC42B308D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826A-22B3-4CBD-B1A5-144FE280D3F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F616A-48AB-448C-90EC-C1F42A91D68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2E86F-2B0D-40CD-9575-E6AA89EFEC7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42D1E-0BFC-4C22-8BC5-77FA82933BE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08D05-C23D-4A58-B170-39AAC35A59D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F7D1D-E2B6-4347-9A12-D2444E408F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94291-4456-4735-82E2-77F7307755F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F3758F4-813C-45B1-93C1-4F0ABC1E6D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8ACAF-9D19-455B-960C-24D189B5A3B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894F3-817F-40BB-A869-0C169A2C967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106DE-48F8-452C-9609-A7942F3EF1E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191640D-A427-4F29-AD32-34DBAA50792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40613-D3CF-434A-B91B-3B6BA3473CF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8544D-B62D-4EFD-8D66-33BAD33EAEE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9C9FD-2610-4599-B9C5-5F74B06BC6E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7BAED4A-B16C-4B54-AD38-49CD5A6028C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C62AF-FFF1-418F-982D-58616F1B57A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501B-C2F9-4D5D-84AB-B1D101DF602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95629-08C0-439D-B485-318F9BEE713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5BD79-E22F-4E80-9D09-ACD39A2BD3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51AB6-E398-4991-894C-1F44BD6DB42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8E9346-0E1C-49DC-92F8-EE2F4080C7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A4CA919-C385-451A-AD9B-EF6B3334C2C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BDAAE-F835-4BB1-BFCC-94CC2D42813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768C5-45A1-4840-844E-05EBFFC72B1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44952-3C01-45F3-B449-08206885D6C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BE677-E938-495A-852D-B40BC27CC05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5E5DD-7A7E-4F64-A15B-EBDC3F759F8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DBA5A-148D-4705-ABF3-1A0A969D3F5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8EB9-1DA5-4BCA-9BC3-DBE66322CE5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2B8C-F94D-4A29-B377-9A2F14C0C4B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8F373EE-1A48-4F1A-9ED3-9EF3D3056FB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86A11-FE7D-4F43-BFA2-40C5B4948E0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B04EE-4B63-451E-87F0-0B5C1D3E65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E77FA-136D-426A-B8F5-69F13325422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3C439-AD31-4FE3-B658-9BF21A65DC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4CABF-7722-48BD-8A8A-C25A2D588BE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8578-01E2-44C6-BA75-BE65BC5C68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6B315-40E8-45D8-8F23-6D489AD51B0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C106-18E3-4493-A5AF-F5E52C8FB24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5E3805-2426-4EC7-AB14-D62D457CB5D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2E54C2-35B6-4DCB-B713-E54FF986946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AE9BF-E403-4757-9772-2DC19FD8C9C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247D1-4E10-4270-916F-7DD1B98D871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F639-CD9C-4121-AD18-A5DD40277FE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2E3D9-8497-491F-9D6F-8970EE93FE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7DBAF-DD90-4A9E-8596-77A19EB8578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A9DA-6F87-47A2-96A4-4BF8C25938F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DA9F0-BE00-4EF6-926F-7F23B0F177D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66C73-7CFA-4539-90E0-6EDAFD947A3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8FAA7-DED9-466D-A565-9732F2BA09C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6E6E1-938F-4BE6-86E8-55F777E5AA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6AE1F-2C84-4F2A-A510-B83F977BEF5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41C8C-78CA-45A3-9D5A-A5C0E9DDB49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A4D09-BDAD-4A70-9869-9ED721AB35A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43463-2005-46B0-A567-9039502A213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09A705-097B-4D41-A4EE-E7808F2B275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0BAAC6-2769-44A0-AD04-565BD3C90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51B42-70C0-45EE-AFA0-2E421A0EFBC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C5FD1-D676-499B-BE96-FA33823197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C9E07-E64F-4937-9B09-9C8B343CF01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2050C-CAF1-459D-AD8C-850766B061D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1BCB5-2A05-4416-B0EA-B32AD0584D5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1253E-866B-43A8-AAF5-D00057B25A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5E8C6-EDA4-4FDC-8F9C-E967DCEC840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9D25D-5124-40D5-AFC8-38FDFE6F237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FD0546-FCFE-4E92-ADBB-9960FC14B2B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DAF621-390C-4275-9B10-36E2F095F5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4EE11-B754-421C-B9BA-1B4D9A5EBFE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4E8B7-9C1D-4789-8599-4005519AC9B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BB0DC4-3209-4DA0-B2A3-255E5F7920E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7EA91A-6E78-4206-A7A6-77E3BB2D486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05E1C2E-2AF6-44BE-B75A-245E53B7770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2CBB2F6-82D9-4AC4-A202-2846DBDEEC7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9BEA-0F4C-4499-A0DD-BB26C39EFFD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A106-6658-4CC6-95E1-23E00365D26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7E952-131D-4F1D-9917-42E749533C7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A7DEC-8AC9-4497-9E52-E113E2AA391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BE7FF-3E0E-4662-8466-2A6103F1FE8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7FA44-AF7F-460E-8C2B-558C0E428E0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26B7C-3E93-4D79-BEE1-09C0C5D09BA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3E9E-015A-4E73-AEEF-065666799A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A1A44-5A41-4E2E-BD03-1C4F756AEED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585B0-03C2-4CA8-9A53-80EAD03EA60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394AF-2D85-427F-9EDD-2165A19669D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1A301-D417-40B3-B4D4-1E3D3B0413D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0194-B02E-4829-A5B6-9B59D00E5BE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6C985-E701-4ED7-AA0A-9C6CA104313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E8950-CE74-4A9D-B4F7-FFFB4D11624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E6E8B-AA16-4007-BEE5-C471C1880B3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A6F40-7C9C-422B-BAA6-37624D9E6C2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EE3C0-681D-40E5-83E3-F468D720102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2E5E6-A746-4F0A-B538-2D3887B0983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F3FA-8529-4B27-A891-7EB1E0EFAA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7001-A72B-406E-BFBD-9C289B502F9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982B1-E3F6-475F-9D01-A0CAF76B7D4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2B672-5F11-41C7-916C-32A596293D5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BEE4-5024-4743-AC30-12405CAB1B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75792-88B7-4AC3-BA40-AB31ECC4656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3CAB-421B-4E73-A1D8-8CB92F23C0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1F72-7427-4EA0-8BCA-732B2396AFE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F1E76-7419-42BA-B7A7-17B2D65645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DBFB4-1A1E-4523-8DEA-C13DE42C9C0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32177-414A-4A60-BD68-81382FC4379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56257-12C1-49B0-8660-BB5A08197EC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6A24D-98A1-47AE-B8A0-7600C6D5AB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68631-615A-4C25-8652-E98D50EDFFF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A901-55B5-4D43-B3E2-2CB79AFDB0D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BE701-A77A-44D8-8E54-3B7AE7EBFBE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08161-231F-4F7F-9682-7E192C4BEB8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3C6A7-0463-404D-B4B3-2D5A472F608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779E0-C18C-4C8F-AB75-A289DE77F91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2A3C3-093E-4ACB-88B1-17038924194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9131A-D90C-4E32-87F0-65EE762BBE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0B72-02DA-4EE5-B068-2360E491E45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DA5E-9CFC-4096-885A-D5D83EC2320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97017-E631-4946-B705-49EF0A09E1F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B4AB1-6197-4088-9129-79BDCAD890A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85507-5777-4E41-8B80-C481E878E78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F6258-865A-4121-BBEA-3FC6E3EF517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5F51-30C2-4661-A1D0-62A20387112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1389D-394B-4C88-8765-29266B794AD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46A44-0F8C-43DB-AFA0-F610A3DD302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73080-F73E-474C-9309-FC1D6783F4F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6500B-EB04-4A64-9F68-4CB8D605334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BADB-1A27-460C-96B5-2CB5DD3B0B4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BD464-54C8-4505-82F0-C12D480574E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D4D7-5291-491B-9B4B-21D0313478F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A72E-0433-46B0-83FC-995BBF8C11C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19DE6-8F27-4D80-AFD4-D3EF37B83EA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BC8FC-DD08-480B-80FF-42ED28B2437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54DB-639D-415D-A384-AF37D8959AC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DCDAC-D442-4DC4-AF92-04F4218B8E2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7124-979F-4BE4-8096-3DD5D287B2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E9D4E-5160-43E3-8186-9F95EADDD6DD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684A4-1DEC-4392-8D61-2AE828C1A7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3ECAA0B-B3B2-4708-93CB-F0CE8D003B3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AE73921-6442-4F1A-A1D2-CF60D43DB0D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3637BE-5383-4810-97C3-A623DB74AF2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082772-57CB-43E9-8D64-71C477B9AEA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A66F50D-F565-4C50-9D93-A66A064DC53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0C68429-87FC-46C9-A800-779D9272890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9C9EB6-9729-4E9A-B539-0ACE5DC8DA0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27E324-513F-4B4A-9A3B-67794328D8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C46B89-271A-4A5C-9F1B-D3E82ECB041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E54370-1AC9-4F11-8230-D3DED67A5C7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04156-1AEE-4791-8BE9-CCC67C9B6E6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EDFBE-71CC-4B49-AAD0-DC03A399E9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0F8DE1-1946-40BB-9B82-C88B59607AC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453D56-0510-4D1F-8231-200E17D780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681A1-4D8D-4A3D-B133-E09B4E94255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06A4-B67C-4710-847C-1AAF64AE781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6628C6CC-838C-4FBB-B414-62A99671D5F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ABDB496-EE72-4E97-9648-18E32B83BA3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0534C9A-E94D-4F62-8F8B-D932437A4FB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C4D3CDC-C837-4FDC-97FB-911108CA3D1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FE9BB-98F4-478A-9F73-DA2EC3C0874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12E4B-93CC-4754-AC4B-AA299F5212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F378D-BB82-4821-B02E-840573E68BC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7E0CB-E56A-42DD-A366-AEDA4C5947A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AA98F6C-C7BE-40C5-902D-8F91D6D7C9F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DC218E2-0122-4F20-8CE3-4E948CBE18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4A305-E493-40A7-AA53-CB11A8EADD6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DBB2-39FF-4236-A1C8-A37F195CB4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A2D468-EDF2-4D41-8699-F29937DA92B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A9ED98-74E5-402E-B37C-AAE8832309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D594A5-DDE2-4A5D-87C7-469B10AFD17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5E9BEC-F351-4671-A713-30EE60190C2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A82B9-FD0C-4D83-866D-8934E9D4F62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127C8-A520-418A-B501-62DB9514A7B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403BB6-4C79-4084-951A-B727ADCA1F0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170450-9326-496E-93FC-428BADD302C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757451-43BC-4CAE-8C70-2CE37FC941B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72CAC5-C0B7-43B2-B88B-61C5FE4C94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1B89F-2F7D-4626-AF1C-28225FFE7C7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C3054-BAE9-4798-9BD0-794A28EED66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32FA09-D852-4649-A44E-44ECAFDD878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A84457-8469-4798-A8BE-7C525CA5A36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56B56A0-F30F-420F-9F4F-1B1DF96539C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3B531FE-E390-4501-8CDA-CC01330D841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641F-513B-4EAE-B1AE-1FFC1F24131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0968D-F9B0-4C42-AF09-F2BA1C3C1E3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5719-54F8-40E1-972A-F056D4922EC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263D7-3B9A-4635-85E4-9DCEC8196A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810586-7936-4F80-B30D-538208D0979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112FE1-4374-43B2-9664-4986E3FF80C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3D417-B2B6-4097-9F0B-13F1ECE0BF3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A6939-340A-4011-871C-A8DE0FC114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5A32EC-594B-43AE-AF02-F5A8775D0F6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1EC86-81EC-4C69-8E4F-4BFFA82E392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174AF-A818-481B-9C51-1C087674A38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566C6-E7ED-4DE8-9F3B-7011D9D1A9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F0E0B-F429-4EA0-B149-D3DED6FDD48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51F4D-65AD-4071-9276-4A778133ABF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A4CB9-524D-48FB-9505-D471E3FE4BF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6E69AB-1736-45D8-AD27-D4EC604DC72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8B2D6-A776-4EA2-B0E0-E75EAAB350B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4E82C-0EEB-4D9C-A3E8-AE4C09D0E9C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7486D2-B562-4C8D-A88C-9325AB94291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9F62DE-2524-4AB0-BB09-251BEFA8C25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B9BDAC-9324-4ABA-8E70-8B6E6FF7A9B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EA9C21-3910-446F-B13F-E14359AAE0A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4385EF-6D75-44EC-B481-B7CA9BD1135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0C629E-1A75-4E35-853A-581C77875B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C3146-11C3-4F5B-B229-AC7361FFE674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7D460-7626-4B75-B4A7-3564768084E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E4337-7690-40D4-B6DE-75871AD5B8A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9A00F-1209-4A39-9E5D-BAD553FD7B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E4576-3D98-445D-998E-5C284E0CA6F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44C8C-8A56-4B8C-8D17-90B71307ECC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941D-5CC4-4524-B3BA-E376FE51478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699D3-C12B-4787-A72C-F55B9D37E80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6CB2C-DBE8-4F44-A6D1-0660BF5EFF0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E53AE-F310-4F23-91FC-6C6825AEBDA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CD452-890C-438C-9180-BA37537FC54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65897-39BB-4ED3-B512-D1BCAD349F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4BCD7-57FE-489D-80FD-5350AF3348C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989B8-3F2B-43C0-9072-5834DA5265E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F28C3-90B7-4821-BA18-581149D5FCB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CA83C-D8F8-4AF2-B0B9-5C6D4C3D6A5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3074D-64CE-4A93-87E1-17BCB9E7BAA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8ECE1-F5E9-4081-B447-1487AC8CA01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9C460-9765-4537-ABEE-F8544A0D9EC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9E671-E0C3-417F-89EA-E7085FE66D7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E6B73-6F60-4BEC-AAED-C325B05F7285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C93E7-E363-4D2D-BE03-B9560B56A2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7497E-D47A-4D09-9C20-E8827B6191C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F627C-B232-4A0B-A26A-E879B007C6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469CC-A2DA-4C58-B902-4FB04CA2753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8A402-C5EA-4581-838F-0C3EC73118C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0A9B7-E461-4BE3-BCC6-E0FDEF170F5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80CFE-7F77-4582-AE08-63685C49748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EFE2D-362C-4173-8063-F10C362362B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5A34A-8059-4B21-965F-F69488F863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1991-6C68-4DFE-BC4F-F5CAAC6978B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7D4CE-B68C-47B6-A67B-C6ECD9A345E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24D5BD0-FEF4-4968-99BB-361BFBC22079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FB0B93C-453E-4DB6-ADE8-F6D0D3691CE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650E3-2E81-4EE9-941D-34E969D0C55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37048-5D50-45E9-B3C3-E20E4187F76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0678F-7C3A-474F-B0D6-ECCCC62C0D0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6F602-B5EE-4949-815E-D46A19C82B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5C562-E164-4583-92F4-C972620C506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B43C-DBEC-4B77-9C90-D9CBBD0942B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416462B-B641-4410-8D97-7C4ED22D6BB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2D76829-52EE-4B28-87F5-1BF3AB01AA8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EE082-A82C-425A-9D23-8AA37E6E874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4F327-5DA4-4D52-90EB-9054A7A681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8143DE-9B30-44F4-86CC-1236F241A162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94DA3C0-F93F-4CAC-89B3-88BEC217F0A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DF96CA-944B-44E6-A668-CF4AE6FF9A5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A60D65F-7B0B-4EB7-82F0-8A7BED6EF34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7C708-FE42-42D5-BC0E-4141685860A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4D289-60C4-4308-9F9B-29A3521AA1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6628E-8AEB-4D11-A5B2-287AA758505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4203-F25C-41E3-AD43-9DC7572722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8B3BAD-CAF1-4D7B-A6F4-2FA602F15AC0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20936F-9403-40F1-86B8-E601EAEC37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97CE330-067A-4926-85C6-84EC13C89E3B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E376CB7-F94A-4A6D-9A32-46A7A7A8BCA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4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18" r:id="rId1"/>
    <p:sldLayoutId id="2147484619" r:id="rId2"/>
    <p:sldLayoutId id="2147484620" r:id="rId3"/>
    <p:sldLayoutId id="2147484621" r:id="rId4"/>
    <p:sldLayoutId id="2147484622" r:id="rId5"/>
    <p:sldLayoutId id="2147484623" r:id="rId6"/>
    <p:sldLayoutId id="2147484538" r:id="rId7"/>
    <p:sldLayoutId id="2147484624" r:id="rId8"/>
    <p:sldLayoutId id="2147484625" r:id="rId9"/>
    <p:sldLayoutId id="2147484539" r:id="rId10"/>
    <p:sldLayoutId id="2147484540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7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E12F64A-B342-40AD-8B72-9D42E430BED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5FB234-7E3A-4DB3-B84B-AA6F6148D5B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541" r:id="rId2"/>
    <p:sldLayoutId id="2147484627" r:id="rId3"/>
    <p:sldLayoutId id="2147484542" r:id="rId4"/>
    <p:sldLayoutId id="2147484543" r:id="rId5"/>
    <p:sldLayoutId id="2147484544" r:id="rId6"/>
    <p:sldLayoutId id="2147484545" r:id="rId7"/>
    <p:sldLayoutId id="2147484546" r:id="rId8"/>
    <p:sldLayoutId id="2147484628" r:id="rId9"/>
    <p:sldLayoutId id="2147484547" r:id="rId10"/>
    <p:sldLayoutId id="21474846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9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E092DA2-2151-43FA-B8C8-2EC9A2E0C2F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EF61135-332F-4A67-9AD0-8D3BE7B2B5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0" r:id="rId1"/>
    <p:sldLayoutId id="2147484548" r:id="rId2"/>
    <p:sldLayoutId id="2147484631" r:id="rId3"/>
    <p:sldLayoutId id="2147484549" r:id="rId4"/>
    <p:sldLayoutId id="2147484550" r:id="rId5"/>
    <p:sldLayoutId id="2147484551" r:id="rId6"/>
    <p:sldLayoutId id="2147484632" r:id="rId7"/>
    <p:sldLayoutId id="2147484633" r:id="rId8"/>
    <p:sldLayoutId id="2147484634" r:id="rId9"/>
    <p:sldLayoutId id="2147484552" r:id="rId10"/>
    <p:sldLayoutId id="21474846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9CED46-F9D6-4BE3-A196-3F894E5EABE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1C5A52-D768-4B00-9FB9-E668A6483D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636" r:id="rId3"/>
    <p:sldLayoutId id="2147484555" r:id="rId4"/>
    <p:sldLayoutId id="2147484556" r:id="rId5"/>
    <p:sldLayoutId id="2147484557" r:id="rId6"/>
    <p:sldLayoutId id="2147484558" r:id="rId7"/>
    <p:sldLayoutId id="2147484559" r:id="rId8"/>
    <p:sldLayoutId id="2147484560" r:id="rId9"/>
    <p:sldLayoutId id="2147484561" r:id="rId10"/>
    <p:sldLayoutId id="21474845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0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AE7CB5-FCA9-43D8-BFF1-5BF4425E14B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A82A70AB-ED24-4293-99D8-9F87E2BC7A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563" r:id="rId2"/>
    <p:sldLayoutId id="2147484638" r:id="rId3"/>
    <p:sldLayoutId id="2147484564" r:id="rId4"/>
    <p:sldLayoutId id="2147484565" r:id="rId5"/>
    <p:sldLayoutId id="2147484566" r:id="rId6"/>
    <p:sldLayoutId id="2147484567" r:id="rId7"/>
    <p:sldLayoutId id="2147484639" r:id="rId8"/>
    <p:sldLayoutId id="2147484640" r:id="rId9"/>
    <p:sldLayoutId id="2147484568" r:id="rId10"/>
    <p:sldLayoutId id="21474845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AD4951-93A4-4A91-9D2E-271545993B3F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C96B97-6C36-47DB-8BDF-C8EF18C1BC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5374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1" r:id="rId1"/>
    <p:sldLayoutId id="2147484642" r:id="rId2"/>
    <p:sldLayoutId id="2147484643" r:id="rId3"/>
    <p:sldLayoutId id="2147484644" r:id="rId4"/>
    <p:sldLayoutId id="2147484645" r:id="rId5"/>
    <p:sldLayoutId id="2147484646" r:id="rId6"/>
    <p:sldLayoutId id="2147484647" r:id="rId7"/>
    <p:sldLayoutId id="2147484648" r:id="rId8"/>
    <p:sldLayoutId id="2147484649" r:id="rId9"/>
    <p:sldLayoutId id="2147484650" r:id="rId10"/>
    <p:sldLayoutId id="2147484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5D9BB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6BB1C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6585CF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7E6BC9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39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40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53B3F5-9013-487C-8CCC-CC5A98467EB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AA9F45-629C-47FB-B806-B08A3D2F696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2" r:id="rId1"/>
    <p:sldLayoutId id="2147484570" r:id="rId2"/>
    <p:sldLayoutId id="2147484571" r:id="rId3"/>
    <p:sldLayoutId id="2147484572" r:id="rId4"/>
    <p:sldLayoutId id="2147484653" r:id="rId5"/>
    <p:sldLayoutId id="2147484654" r:id="rId6"/>
    <p:sldLayoutId id="2147484573" r:id="rId7"/>
    <p:sldLayoutId id="2147484574" r:id="rId8"/>
    <p:sldLayoutId id="2147484575" r:id="rId9"/>
    <p:sldLayoutId id="2147484576" r:id="rId10"/>
    <p:sldLayoutId id="21474845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EB641B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EB641B"/>
        </a:buClr>
        <a:buFont typeface="Georgia" pitchFamily="18" charset="0"/>
        <a:buChar char="▫"/>
        <a:defRPr sz="2000" kern="1200">
          <a:solidFill>
            <a:srgbClr val="EB641B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412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91E50D-0509-473C-8805-7509C58034F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CA2D64-2A87-46E4-A4CB-62488731DA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5" r:id="rId1"/>
    <p:sldLayoutId id="2147484656" r:id="rId2"/>
    <p:sldLayoutId id="2147484657" r:id="rId3"/>
    <p:sldLayoutId id="2147484578" r:id="rId4"/>
    <p:sldLayoutId id="2147484579" r:id="rId5"/>
    <p:sldLayoutId id="2147484658" r:id="rId6"/>
    <p:sldLayoutId id="2147484580" r:id="rId7"/>
    <p:sldLayoutId id="2147484659" r:id="rId8"/>
    <p:sldLayoutId id="2147484660" r:id="rId9"/>
    <p:sldLayoutId id="2147484581" r:id="rId10"/>
    <p:sldLayoutId id="21474845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1307B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FAEC5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FAAB5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F8F054-EBC1-4A37-82B6-4A14FCD51C57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937350-FB40-4F04-BB74-F42008AA512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3" r:id="rId1"/>
    <p:sldLayoutId id="2147484485" r:id="rId2"/>
    <p:sldLayoutId id="2147484584" r:id="rId3"/>
    <p:sldLayoutId id="2147484486" r:id="rId4"/>
    <p:sldLayoutId id="2147484487" r:id="rId5"/>
    <p:sldLayoutId id="2147484488" r:id="rId6"/>
    <p:sldLayoutId id="2147484489" r:id="rId7"/>
    <p:sldLayoutId id="2147484490" r:id="rId8"/>
    <p:sldLayoutId id="2147484585" r:id="rId9"/>
    <p:sldLayoutId id="2147484491" r:id="rId10"/>
    <p:sldLayoutId id="21474844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B0002A-10FB-4184-A9B2-3C5B40F48EAE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B8E254-8DE9-4EBE-AD72-1DCF6E85826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93" r:id="rId1"/>
    <p:sldLayoutId id="2147484494" r:id="rId2"/>
    <p:sldLayoutId id="2147484586" r:id="rId3"/>
    <p:sldLayoutId id="2147484495" r:id="rId4"/>
    <p:sldLayoutId id="2147484496" r:id="rId5"/>
    <p:sldLayoutId id="2147484497" r:id="rId6"/>
    <p:sldLayoutId id="2147484498" r:id="rId7"/>
    <p:sldLayoutId id="2147484499" r:id="rId8"/>
    <p:sldLayoutId id="2147484500" r:id="rId9"/>
    <p:sldLayoutId id="2147484501" r:id="rId10"/>
    <p:sldLayoutId id="21474845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130A70-B38F-4231-AB4A-1352D7CE5F56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1880A0-430A-4E11-A916-E9355CC7BC2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87" r:id="rId1"/>
    <p:sldLayoutId id="2147484503" r:id="rId2"/>
    <p:sldLayoutId id="2147484588" r:id="rId3"/>
    <p:sldLayoutId id="2147484504" r:id="rId4"/>
    <p:sldLayoutId id="2147484589" r:id="rId5"/>
    <p:sldLayoutId id="2147484505" r:id="rId6"/>
    <p:sldLayoutId id="2147484506" r:id="rId7"/>
    <p:sldLayoutId id="2147484507" r:id="rId8"/>
    <p:sldLayoutId id="2147484508" r:id="rId9"/>
    <p:sldLayoutId id="2147484509" r:id="rId10"/>
    <p:sldLayoutId id="21474845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1BCFC39-1832-49B1-A1C8-7201FC8DB82A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C1123B6-DA74-468D-816A-585B688870A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11" r:id="rId7"/>
    <p:sldLayoutId id="2147484596" r:id="rId8"/>
    <p:sldLayoutId id="2147484597" r:id="rId9"/>
    <p:sldLayoutId id="2147484512" r:id="rId10"/>
    <p:sldLayoutId id="2147484513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A5D66DC-0622-43BE-83B5-C1CFAD4505AC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192E85C-14CC-4FB5-870A-5512EF192D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8" r:id="rId1"/>
    <p:sldLayoutId id="2147484514" r:id="rId2"/>
    <p:sldLayoutId id="2147484599" r:id="rId3"/>
    <p:sldLayoutId id="2147484600" r:id="rId4"/>
    <p:sldLayoutId id="2147484601" r:id="rId5"/>
    <p:sldLayoutId id="2147484602" r:id="rId6"/>
    <p:sldLayoutId id="2147484515" r:id="rId7"/>
    <p:sldLayoutId id="2147484603" r:id="rId8"/>
    <p:sldLayoutId id="2147484604" r:id="rId9"/>
    <p:sldLayoutId id="2147484516" r:id="rId10"/>
    <p:sldLayoutId id="21474845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7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960FCE-69F1-4300-A7B2-46009FFD6C81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639CCA4-3DBA-4CF9-B24F-F45D81E43C5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5" r:id="rId1"/>
    <p:sldLayoutId id="2147484518" r:id="rId2"/>
    <p:sldLayoutId id="2147484606" r:id="rId3"/>
    <p:sldLayoutId id="2147484519" r:id="rId4"/>
    <p:sldLayoutId id="2147484607" r:id="rId5"/>
    <p:sldLayoutId id="2147484520" r:id="rId6"/>
    <p:sldLayoutId id="2147484608" r:id="rId7"/>
    <p:sldLayoutId id="2147484609" r:id="rId8"/>
    <p:sldLayoutId id="2147484610" r:id="rId9"/>
    <p:sldLayoutId id="2147484521" r:id="rId10"/>
    <p:sldLayoutId id="21474845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E113BB-6FB0-4095-AAA2-B09DC4241148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A5003-4DA3-409D-9572-2432CC7CD8B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23" r:id="rId1"/>
    <p:sldLayoutId id="2147484524" r:id="rId2"/>
    <p:sldLayoutId id="2147484611" r:id="rId3"/>
    <p:sldLayoutId id="2147484525" r:id="rId4"/>
    <p:sldLayoutId id="2147484526" r:id="rId5"/>
    <p:sldLayoutId id="2147484527" r:id="rId6"/>
    <p:sldLayoutId id="2147484528" r:id="rId7"/>
    <p:sldLayoutId id="2147484529" r:id="rId8"/>
    <p:sldLayoutId id="2147484530" r:id="rId9"/>
    <p:sldLayoutId id="2147484531" r:id="rId10"/>
    <p:sldLayoutId id="21474845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28756B-57B5-4465-B2F1-041B69C16D03}" type="datetimeFigureOut">
              <a:rPr lang="en-US"/>
              <a:pPr>
                <a:defRPr/>
              </a:pPr>
              <a:t>10/28/2010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C47296-6847-480D-AFB3-223D4657375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2" r:id="rId1"/>
    <p:sldLayoutId id="2147484613" r:id="rId2"/>
    <p:sldLayoutId id="2147484614" r:id="rId3"/>
    <p:sldLayoutId id="2147484533" r:id="rId4"/>
    <p:sldLayoutId id="2147484534" r:id="rId5"/>
    <p:sldLayoutId id="2147484615" r:id="rId6"/>
    <p:sldLayoutId id="2147484535" r:id="rId7"/>
    <p:sldLayoutId id="2147484616" r:id="rId8"/>
    <p:sldLayoutId id="2147484617" r:id="rId9"/>
    <p:sldLayoutId id="2147484536" r:id="rId10"/>
    <p:sldLayoutId id="21474845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9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5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5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5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67.jpeg"/><Relationship Id="rId5" Type="http://schemas.openxmlformats.org/officeDocument/2006/relationships/image" Target="../media/image48.gif"/><Relationship Id="rId4" Type="http://schemas.openxmlformats.org/officeDocument/2006/relationships/image" Target="../media/image6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9.xml"/><Relationship Id="rId5" Type="http://schemas.openxmlformats.org/officeDocument/2006/relationships/image" Target="../media/image71.gif"/><Relationship Id="rId4" Type="http://schemas.openxmlformats.org/officeDocument/2006/relationships/image" Target="../media/image7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6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45.xml"/><Relationship Id="rId6" Type="http://schemas.openxmlformats.org/officeDocument/2006/relationships/image" Target="../media/image75.jpeg"/><Relationship Id="rId5" Type="http://schemas.openxmlformats.org/officeDocument/2006/relationships/image" Target="../media/image22.jpeg"/><Relationship Id="rId4" Type="http://schemas.openxmlformats.org/officeDocument/2006/relationships/image" Target="../media/image74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3.jpe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6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7.xml"/><Relationship Id="rId5" Type="http://schemas.openxmlformats.org/officeDocument/2006/relationships/image" Target="../media/image83.gif"/><Relationship Id="rId4" Type="http://schemas.openxmlformats.org/officeDocument/2006/relationships/image" Target="../media/image8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3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78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3.xml"/><Relationship Id="rId5" Type="http://schemas.openxmlformats.org/officeDocument/2006/relationships/image" Target="../media/image24.jpeg"/><Relationship Id="rId4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dirty="0" smtClean="0"/>
              <a:t>REPRODUCTIVE STRATEGIES FOR SURVIVAL</a:t>
            </a:r>
            <a:endParaRPr lang="en-AU" dirty="0"/>
          </a:p>
        </p:txBody>
      </p:sp>
      <p:sp>
        <p:nvSpPr>
          <p:cNvPr id="98307" name="Subtitle 2"/>
          <p:cNvSpPr>
            <a:spLocks noGrp="1"/>
          </p:cNvSpPr>
          <p:nvPr>
            <p:ph type="subTitle" idx="1"/>
          </p:nvPr>
        </p:nvSpPr>
        <p:spPr>
          <a:xfrm>
            <a:off x="571500" y="3857625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en-AU" sz="4000" b="1" smtClean="0"/>
              <a:t>Mating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s2e-ch02-p039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813"/>
            <a:ext cx="8839200" cy="639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214313"/>
            <a:ext cx="7529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>
                <a:latin typeface="Calibri" pitchFamily="34" charset="0"/>
              </a:rPr>
              <a:t>The Bower bird attracts passing females with his excellent bachelor bower pad.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AU" sz="3600" b="1" smtClean="0">
                <a:solidFill>
                  <a:srgbClr val="FF9900"/>
                </a:solidFill>
              </a:rPr>
              <a:t>Polyandry</a:t>
            </a:r>
            <a:r>
              <a:rPr lang="en-AU" b="1" smtClean="0">
                <a:solidFill>
                  <a:srgbClr val="FF9900"/>
                </a:solidFill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When one female mates with two or more male.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This mating system is rare, less than 1% of bird species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Female is often larger and more brightly coloured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 Examples – cassowary, jacana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smtClean="0">
                <a:solidFill>
                  <a:srgbClr val="FF0000"/>
                </a:solidFill>
              </a:rPr>
              <a:t>Mating Systems </a:t>
            </a:r>
            <a:r>
              <a:rPr lang="en-AU" smtClean="0"/>
              <a:t>- </a:t>
            </a:r>
            <a:r>
              <a:rPr lang="en-AU" b="1" smtClean="0">
                <a:solidFill>
                  <a:srgbClr val="00B0F0"/>
                </a:solidFill>
              </a:rPr>
              <a:t>Polygamy</a:t>
            </a:r>
            <a:endParaRPr lang="en-AU" b="1">
              <a:solidFill>
                <a:srgbClr val="00B0F0"/>
              </a:solidFill>
            </a:endParaRPr>
          </a:p>
        </p:txBody>
      </p:sp>
      <p:pic>
        <p:nvPicPr>
          <p:cNvPr id="109572" name="Picture 3" descr="CAAI5T0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3576638"/>
            <a:ext cx="1855788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AU" sz="3200" b="1" smtClean="0">
                <a:solidFill>
                  <a:srgbClr val="FF9900"/>
                </a:solidFill>
              </a:rPr>
              <a:t>Polyandry</a:t>
            </a:r>
            <a:r>
              <a:rPr lang="en-AU" b="1" smtClean="0">
                <a:solidFill>
                  <a:srgbClr val="FF9900"/>
                </a:solidFill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Examples – a female Jacana will mate, lay eggs in a nest he has built, then leave him to incubate the eggs while she looks for another mate.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		- the female cassowary does the same, leaving the male to incubate the eggs then care for the young for several months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smtClean="0">
                <a:solidFill>
                  <a:srgbClr val="FF0000"/>
                </a:solidFill>
              </a:rPr>
              <a:t>Mating Systems </a:t>
            </a:r>
            <a:r>
              <a:rPr lang="en-AU" smtClean="0"/>
              <a:t>- </a:t>
            </a:r>
            <a:r>
              <a:rPr lang="en-AU" b="1" smtClean="0">
                <a:solidFill>
                  <a:srgbClr val="00B0F0"/>
                </a:solidFill>
              </a:rPr>
              <a:t>Polygamy</a:t>
            </a:r>
            <a:endParaRPr lang="en-AU" b="1">
              <a:solidFill>
                <a:srgbClr val="00B0F0"/>
              </a:solidFill>
            </a:endParaRPr>
          </a:p>
        </p:txBody>
      </p:sp>
      <p:pic>
        <p:nvPicPr>
          <p:cNvPr id="110596" name="Picture 3" descr="CAAI5T0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00063"/>
            <a:ext cx="92868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7" name="Picture 4" descr="CAAI5T0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402138"/>
            <a:ext cx="1357313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AU" b="1" smtClean="0">
                <a:solidFill>
                  <a:srgbClr val="00FF00"/>
                </a:solidFill>
              </a:rPr>
              <a:t>Promiscuous Mating Systems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AU" smtClean="0"/>
              <a:t>	- males and females within a social group engage in multiple and indiscriminate matings.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AU" smtClean="0"/>
              <a:t>	- all males are about equally successful in producing offspring</a:t>
            </a:r>
          </a:p>
          <a:p>
            <a:pPr eaLnBrk="1" hangingPunct="1">
              <a:buFont typeface="Wingdings 3" pitchFamily="18" charset="2"/>
              <a:buNone/>
            </a:pPr>
            <a:endParaRPr lang="en-AU" smtClean="0"/>
          </a:p>
          <a:p>
            <a:pPr eaLnBrk="1" hangingPunct="1">
              <a:buFont typeface="Wingdings 3" pitchFamily="18" charset="2"/>
              <a:buNone/>
            </a:pPr>
            <a:r>
              <a:rPr lang="en-AU" smtClean="0"/>
              <a:t>	What are the survival advantages and disadvantages of this system compared to polygamy and monogamy?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</a:rPr>
              <a:t>Mating Systems </a:t>
            </a:r>
            <a:r>
              <a:rPr lang="en-AU" dirty="0" smtClean="0"/>
              <a:t>- </a:t>
            </a:r>
            <a:r>
              <a:rPr lang="en-AU" dirty="0" smtClean="0">
                <a:solidFill>
                  <a:srgbClr val="00B0F0"/>
                </a:solidFill>
              </a:rPr>
              <a:t>Polygamy</a:t>
            </a:r>
            <a:endParaRPr lang="en-A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9343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Offspring</a:t>
            </a:r>
            <a:r>
              <a:rPr lang="en-AU" dirty="0" smtClean="0">
                <a:solidFill>
                  <a:schemeClr val="tx2">
                    <a:satMod val="130000"/>
                  </a:schemeClr>
                </a:solidFill>
              </a:rPr>
              <a:t>: </a:t>
            </a:r>
            <a:r>
              <a:rPr lang="en-AU" dirty="0" smtClean="0">
                <a:solidFill>
                  <a:srgbClr val="0000FF"/>
                </a:solidFill>
              </a:rPr>
              <a:t>How many?  </a:t>
            </a:r>
            <a:r>
              <a:rPr lang="en-AU" b="1" dirty="0" smtClean="0">
                <a:solidFill>
                  <a:srgbClr val="CC0099"/>
                </a:solidFill>
              </a:rPr>
              <a:t>How often?</a:t>
            </a:r>
            <a:endParaRPr lang="en-AU" b="1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Two reproductive strategies commonly identified in animals are;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- ‘quick and many’ known as </a:t>
            </a:r>
            <a:r>
              <a:rPr lang="en-AU" dirty="0" smtClean="0">
                <a:solidFill>
                  <a:srgbClr val="0000FF"/>
                </a:solidFill>
              </a:rPr>
              <a:t>r-selection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- ‘slower and fewer’ known as </a:t>
            </a:r>
            <a:r>
              <a:rPr lang="en-AU" dirty="0" smtClean="0">
                <a:solidFill>
                  <a:srgbClr val="CC0099"/>
                </a:solidFill>
              </a:rPr>
              <a:t>K-selection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Many species cannot be pigeon-holed into either category.  These two are at either end of the continuum.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</a:t>
            </a:r>
            <a:r>
              <a:rPr lang="en-AU" b="1" dirty="0" smtClean="0">
                <a:solidFill>
                  <a:srgbClr val="00B050"/>
                </a:solidFill>
              </a:rPr>
              <a:t>Plants – generally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	-</a:t>
            </a:r>
            <a:r>
              <a:rPr lang="en-AU" dirty="0" smtClean="0">
                <a:solidFill>
                  <a:srgbClr val="FF0000"/>
                </a:solidFill>
              </a:rPr>
              <a:t>shorter-lived</a:t>
            </a:r>
            <a:r>
              <a:rPr lang="en-AU" dirty="0" smtClean="0"/>
              <a:t> plants often produce large numbers of minute seeds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	- </a:t>
            </a:r>
            <a:r>
              <a:rPr lang="en-AU" dirty="0" smtClean="0">
                <a:solidFill>
                  <a:srgbClr val="FF0000"/>
                </a:solidFill>
              </a:rPr>
              <a:t>longer-lived</a:t>
            </a:r>
            <a:r>
              <a:rPr lang="en-AU" dirty="0" smtClean="0"/>
              <a:t> plants often produce fewer but larger with food reserves for developing the plant embryo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smtClean="0">
                <a:solidFill>
                  <a:srgbClr val="0000FF"/>
                </a:solidFill>
              </a:rPr>
              <a:t>r-selection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Typical of species that reach sexual maturity quickly, produce large numbers of offspring or breed more frequently and may put little or no care into offspring.</a:t>
            </a:r>
          </a:p>
          <a:p>
            <a:pPr eaLnBrk="1" hangingPunct="1"/>
            <a:r>
              <a:rPr lang="en-AU" smtClean="0"/>
              <a:t>Fecundity – refers to the number of eggs produced by each female on an annual basis</a:t>
            </a:r>
          </a:p>
          <a:p>
            <a:pPr eaLnBrk="1" hangingPunct="1"/>
            <a:r>
              <a:rPr lang="en-AU" smtClean="0"/>
              <a:t>Offspring often have higher mortality rates so few survive to adulthood</a:t>
            </a:r>
          </a:p>
        </p:txBody>
      </p:sp>
      <p:pic>
        <p:nvPicPr>
          <p:cNvPr id="113668" name="Picture 4" descr="CAW2PJW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0"/>
            <a:ext cx="1808162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9" name="Picture 5" descr="CA4SBM7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smtClean="0">
                <a:solidFill>
                  <a:srgbClr val="0000FF"/>
                </a:solidFill>
              </a:rPr>
              <a:t>r-selection</a:t>
            </a:r>
            <a:endParaRPr lang="en-AU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43063" y="1643063"/>
            <a:ext cx="6072187" cy="45259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A common female octopus lays from 100,000 to 400,000 eggs in clusters and deposits them in crevices in a coral reef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She keeps her eggs supplied with oxygen by squirting them with water and keeps them clean by gently wiping the eggs with her arms.</a:t>
            </a:r>
            <a:endParaRPr lang="en-AU" dirty="0"/>
          </a:p>
        </p:txBody>
      </p:sp>
      <p:pic>
        <p:nvPicPr>
          <p:cNvPr id="114693" name="Picture 6" descr="images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0"/>
            <a:ext cx="12954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4" name="Picture 7" descr="images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286125"/>
            <a:ext cx="10287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5" name="Picture 8" descr="images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4786313"/>
            <a:ext cx="12954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6" name="Picture 9" descr="images1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1643063"/>
            <a:ext cx="11811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7" name="Picture 11" descr="images1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50" y="3214688"/>
            <a:ext cx="11525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8" name="Picture 12" descr="CAQ32T2F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5000625"/>
            <a:ext cx="13620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These species mature slowly, breed later, produce fewer and larger offspring and may care extensively for their offspring</a:t>
            </a:r>
          </a:p>
          <a:p>
            <a:pPr eaLnBrk="1" hangingPunct="1"/>
            <a:r>
              <a:rPr lang="en-AU" smtClean="0"/>
              <a:t>Often have a longer lifespan and typically have more than one breeding season during their lifetimes.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CC0099"/>
                </a:solidFill>
              </a:rPr>
              <a:t>K-selection</a:t>
            </a:r>
            <a:endParaRPr lang="en-AU" dirty="0">
              <a:solidFill>
                <a:srgbClr val="CC0099"/>
              </a:solidFill>
            </a:endParaRPr>
          </a:p>
        </p:txBody>
      </p:sp>
      <p:pic>
        <p:nvPicPr>
          <p:cNvPr id="115716" name="Picture 3" descr="images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0"/>
            <a:ext cx="171450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4" descr="images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4310063"/>
            <a:ext cx="21431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8" name="Picture 5" descr="babynewyear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3" y="0"/>
            <a:ext cx="18589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900" dirty="0" smtClean="0">
                <a:solidFill>
                  <a:srgbClr val="CC0099"/>
                </a:solidFill>
              </a:rPr>
              <a:t>K-selection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0000FF"/>
                </a:solidFill>
              </a:rPr>
              <a:t>at Sea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The Humpback Whale</a:t>
            </a:r>
            <a:endParaRPr lang="en-AU" dirty="0"/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Sexual maturity does not occur until whales are about 5 </a:t>
            </a:r>
          </a:p>
          <a:p>
            <a:pPr eaLnBrk="1" hangingPunct="1"/>
            <a:r>
              <a:rPr lang="en-AU" smtClean="0"/>
              <a:t>Gestation lasts about 11.5 months</a:t>
            </a:r>
          </a:p>
          <a:p>
            <a:pPr eaLnBrk="1" hangingPunct="1"/>
            <a:r>
              <a:rPr lang="en-AU" smtClean="0"/>
              <a:t>Female gives birth to one calf every two years</a:t>
            </a:r>
          </a:p>
          <a:p>
            <a:pPr eaLnBrk="1" hangingPunct="1"/>
            <a:r>
              <a:rPr lang="en-AU" smtClean="0"/>
              <a:t>Calf suckles for an average of 10 months</a:t>
            </a:r>
          </a:p>
          <a:p>
            <a:pPr eaLnBrk="1" hangingPunct="1"/>
            <a:r>
              <a:rPr lang="en-AU" smtClean="0"/>
              <a:t>Life span is up to 50 years</a:t>
            </a:r>
          </a:p>
        </p:txBody>
      </p:sp>
      <p:pic>
        <p:nvPicPr>
          <p:cNvPr id="116740" name="Picture 3" descr="CAMF45Q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288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1" name="Picture 4" descr="CA87UZ7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4864100"/>
            <a:ext cx="31432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2" name="Picture 5" descr="Humpback%20Whales%20Feeding%20(left%20mouth%20open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5000625"/>
            <a:ext cx="25717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3" name="Picture 6" descr="CA46V8Z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0"/>
            <a:ext cx="1785937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5" descr="Flick%20Feeding%20cop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5" y="0"/>
            <a:ext cx="9229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1" descr="images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2563" y="836712"/>
            <a:ext cx="26114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2" descr="images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250072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2" name="Picture 3" descr="images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0437"/>
            <a:ext cx="249713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260648"/>
            <a:ext cx="8686800" cy="1728192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11700" b="1" dirty="0">
                <a:solidFill>
                  <a:srgbClr val="00CC00"/>
                </a:solidFill>
                <a:latin typeface="+mj-lt"/>
                <a:ea typeface="+mj-ea"/>
                <a:cs typeface="+mj-cs"/>
              </a:rPr>
              <a:t>Mating </a:t>
            </a:r>
            <a:r>
              <a:rPr lang="en-AU" sz="11700" b="1" dirty="0" smtClean="0">
                <a:solidFill>
                  <a:srgbClr val="00CC00"/>
                </a:solidFill>
                <a:latin typeface="+mj-lt"/>
                <a:ea typeface="+mj-ea"/>
                <a:cs typeface="+mj-cs"/>
              </a:rPr>
              <a:t>Systems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AU" sz="10700" b="1" dirty="0">
                <a:latin typeface="Calibri" pitchFamily="34" charset="0"/>
              </a:rPr>
              <a:t>Monogamy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AU" sz="4400" dirty="0">
                <a:latin typeface="+mj-lt"/>
                <a:ea typeface="+mj-ea"/>
                <a:cs typeface="+mj-cs"/>
              </a:rPr>
              <a:t/>
            </a:r>
            <a:br>
              <a:rPr lang="en-AU" sz="4400" dirty="0">
                <a:latin typeface="+mj-lt"/>
                <a:ea typeface="+mj-ea"/>
                <a:cs typeface="+mj-cs"/>
              </a:rPr>
            </a:br>
            <a:endParaRPr lang="en-A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627784" y="4149080"/>
            <a:ext cx="53285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2800" b="1" dirty="0">
                <a:solidFill>
                  <a:srgbClr val="FF0000"/>
                </a:solidFill>
                <a:latin typeface="Calibri" pitchFamily="34" charset="0"/>
              </a:rPr>
              <a:t>Pair bonds with one male and one female for one or more breeding seasons or for life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2800" b="1" dirty="0" smtClean="0">
                <a:solidFill>
                  <a:srgbClr val="FF0000"/>
                </a:solidFill>
                <a:latin typeface="Calibri" pitchFamily="34" charset="0"/>
              </a:rPr>
              <a:t>Estimated that 90% of bird species are </a:t>
            </a:r>
            <a:r>
              <a:rPr lang="en-AU" sz="2800" b="1" dirty="0">
                <a:solidFill>
                  <a:srgbClr val="FF0000"/>
                </a:solidFill>
                <a:latin typeface="Calibri" pitchFamily="34" charset="0"/>
              </a:rPr>
              <a:t>monogamous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AU" sz="4800" b="1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3200" dirty="0">
                <a:latin typeface="Calibri" pitchFamily="34" charset="0"/>
              </a:rPr>
              <a:t>	</a:t>
            </a:r>
            <a:endParaRPr lang="en-AU" sz="32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AU" sz="3200" b="1" dirty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AU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rgbClr val="FF0000"/>
                </a:solidFill>
              </a:rPr>
              <a:t>Eggs</a:t>
            </a:r>
            <a:r>
              <a:rPr lang="en-AU" dirty="0" smtClean="0">
                <a:solidFill>
                  <a:schemeClr val="tx2">
                    <a:satMod val="130000"/>
                  </a:schemeClr>
                </a:solidFill>
              </a:rPr>
              <a:t> or </a:t>
            </a:r>
            <a:r>
              <a:rPr lang="en-AU" b="1" dirty="0" err="1" smtClean="0">
                <a:solidFill>
                  <a:srgbClr val="FFFF00"/>
                </a:solidFill>
              </a:rPr>
              <a:t>liveborn</a:t>
            </a:r>
            <a:r>
              <a:rPr lang="en-AU" dirty="0" smtClean="0">
                <a:solidFill>
                  <a:schemeClr val="tx2">
                    <a:satMod val="130000"/>
                  </a:schemeClr>
                </a:solidFill>
              </a:rPr>
              <a:t> young?</a:t>
            </a:r>
            <a:endParaRPr lang="en-A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AU" b="1" dirty="0" smtClean="0">
                <a:solidFill>
                  <a:srgbClr val="FF0000"/>
                </a:solidFill>
              </a:rPr>
              <a:t>Oviparity</a:t>
            </a:r>
            <a:r>
              <a:rPr lang="en-AU" dirty="0" smtClean="0"/>
              <a:t> – eggs released by the mother so embryos develop outside mother’s body with nutrients for the embryo coming from the egg yolk</a:t>
            </a:r>
          </a:p>
          <a:p>
            <a:pPr eaLnBrk="1" hangingPunct="1">
              <a:defRPr/>
            </a:pPr>
            <a:r>
              <a:rPr lang="en-AU" b="1" dirty="0" smtClean="0">
                <a:solidFill>
                  <a:schemeClr val="accent4">
                    <a:lumMod val="75000"/>
                  </a:schemeClr>
                </a:solidFill>
              </a:rPr>
              <a:t>Viviparity</a:t>
            </a:r>
            <a:r>
              <a:rPr lang="en-AU" dirty="0" smtClean="0"/>
              <a:t> – embryos develop within the mother’s body and are born as miniature copies of the adult.  Nutrition of the developing embryo within the mother occurs in different ways.</a:t>
            </a:r>
          </a:p>
        </p:txBody>
      </p:sp>
      <p:pic>
        <p:nvPicPr>
          <p:cNvPr id="118788" name="Picture 3" descr="chickenfoo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954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89" name="Picture 4" descr="2baby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214313"/>
            <a:ext cx="13716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" descr="chicken_laying_eggs_md_wh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214438"/>
            <a:ext cx="32861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Oviparous</a:t>
            </a:r>
            <a:r>
              <a:rPr lang="en-AU" sz="4400" dirty="0">
                <a:latin typeface="+mj-lt"/>
                <a:ea typeface="+mj-ea"/>
                <a:cs typeface="+mj-cs"/>
              </a:rPr>
              <a:t> Animals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AU" sz="3200">
                <a:latin typeface="Century Schoolbook" pitchFamily="18" charset="0"/>
              </a:rPr>
              <a:t>The size of the newly hatched young is determined by the yolk supply in the egg – the larger the yolk, the larger the young.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AU" sz="3200">
              <a:latin typeface="Century Schoolbook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AU" sz="3200">
                <a:solidFill>
                  <a:srgbClr val="002060"/>
                </a:solidFill>
                <a:latin typeface="Century Schoolbook" pitchFamily="18" charset="0"/>
              </a:rPr>
              <a:t>Examples – some sharks, all rays, bony fish, amphibians, monotreme mammals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</a:rPr>
              <a:t>Oviparous</a:t>
            </a:r>
            <a:r>
              <a:rPr lang="en-AU" dirty="0" smtClean="0"/>
              <a:t> Animals – </a:t>
            </a:r>
            <a:br>
              <a:rPr lang="en-AU" dirty="0" smtClean="0"/>
            </a:br>
            <a:r>
              <a:rPr lang="en-AU" dirty="0" smtClean="0"/>
              <a:t>Bony fish and Amphibians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14675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AU" dirty="0" smtClean="0"/>
              <a:t>The eggs of bony fish and amphibians (</a:t>
            </a:r>
            <a:r>
              <a:rPr lang="en-AU" dirty="0" err="1" smtClean="0"/>
              <a:t>eg</a:t>
            </a:r>
            <a:r>
              <a:rPr lang="en-AU" dirty="0" smtClean="0"/>
              <a:t> frogs) do not have shells; they dry out if they are not released into water.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AU" dirty="0" smtClean="0"/>
              <a:t>Embryonic development occurs outside the female body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AU" dirty="0" smtClean="0"/>
              <a:t>The embryo obtains all its nutrients from the yolk and releases wastes into the water.</a:t>
            </a:r>
            <a:endParaRPr lang="en-AU" dirty="0"/>
          </a:p>
        </p:txBody>
      </p:sp>
      <p:pic>
        <p:nvPicPr>
          <p:cNvPr id="120836" name="Picture 3" descr="CAM3DL3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714875"/>
            <a:ext cx="1195388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7" name="Picture 4" descr="CATABH1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63" y="5000625"/>
            <a:ext cx="2220912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8" name="Picture 5" descr="CADLTFY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25" y="5072063"/>
            <a:ext cx="2128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9" name="TextBox 6"/>
          <p:cNvSpPr txBox="1">
            <a:spLocks noChangeArrowheads="1"/>
          </p:cNvSpPr>
          <p:nvPr/>
        </p:nvSpPr>
        <p:spPr bwMode="auto">
          <a:xfrm>
            <a:off x="2000250" y="4500563"/>
            <a:ext cx="3370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>
                <a:latin typeface="Book Antiqua" pitchFamily="18" charset="0"/>
              </a:rPr>
              <a:t>Egg case of the Port Jackson shark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</a:rPr>
              <a:t>Oviparous</a:t>
            </a:r>
            <a:r>
              <a:rPr lang="en-AU" dirty="0" smtClean="0"/>
              <a:t> Animals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The eggs of reptiles and birds are known as amniote eggs.  Features include:</a:t>
            </a:r>
          </a:p>
          <a:p>
            <a:pPr lvl="1" eaLnBrk="1" hangingPunct="1"/>
            <a:r>
              <a:rPr lang="en-AU" smtClean="0"/>
              <a:t>An outer shell for protection, gas exchange, an thin membrane under the shell also allows gas exchange.</a:t>
            </a:r>
          </a:p>
          <a:p>
            <a:pPr lvl="1" eaLnBrk="1" hangingPunct="1"/>
            <a:r>
              <a:rPr lang="en-AU" smtClean="0"/>
              <a:t>A series of membranes inside the egg, including; </a:t>
            </a:r>
          </a:p>
          <a:p>
            <a:pPr lvl="2" eaLnBrk="1" hangingPunct="1"/>
            <a:r>
              <a:rPr lang="en-AU" smtClean="0"/>
              <a:t>A membrane (amnion) that surrounds the embryo and secretes a fluid that bathes and protects the embryo from drying out.</a:t>
            </a:r>
          </a:p>
          <a:p>
            <a:pPr lvl="2" eaLnBrk="1" hangingPunct="1"/>
            <a:r>
              <a:rPr lang="en-AU" smtClean="0"/>
              <a:t>A membrane (allantois) that stores embryo wastes in a solid form</a:t>
            </a:r>
          </a:p>
          <a:p>
            <a:pPr lvl="2" eaLnBrk="1" hangingPunct="1"/>
            <a:r>
              <a:rPr lang="en-AU" smtClean="0"/>
              <a:t>A membrane that forms a yolk sac for food</a:t>
            </a:r>
          </a:p>
          <a:p>
            <a:pPr lvl="1" eaLnBrk="1" hangingPunct="1"/>
            <a:endParaRPr lang="en-AU" smtClean="0"/>
          </a:p>
        </p:txBody>
      </p:sp>
      <p:pic>
        <p:nvPicPr>
          <p:cNvPr id="121860" name="Picture 3" descr="chickenfoo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0"/>
            <a:ext cx="1857375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1" name="Picture 4" descr="baby00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49913"/>
            <a:ext cx="1500188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</a:rPr>
              <a:t>Oviparous</a:t>
            </a:r>
            <a:r>
              <a:rPr lang="en-AU" dirty="0" smtClean="0"/>
              <a:t> Animals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Amniote eggs can be laid on land as they have their own supply of water</a:t>
            </a:r>
          </a:p>
          <a:p>
            <a:pPr eaLnBrk="1" hangingPunct="1"/>
            <a:r>
              <a:rPr lang="en-AU" smtClean="0"/>
              <a:t>Oviparous animals can either put energy into producing smaller numbers of large eggs or larger numbers of small eggs</a:t>
            </a:r>
          </a:p>
          <a:p>
            <a:pPr lvl="1" eaLnBrk="1" hangingPunct="1"/>
            <a:r>
              <a:rPr lang="en-AU" smtClean="0"/>
              <a:t>Larger eggs have larger food stores (yolk)</a:t>
            </a:r>
          </a:p>
          <a:p>
            <a:pPr lvl="1" eaLnBrk="1" hangingPunct="1"/>
            <a:r>
              <a:rPr lang="en-AU" smtClean="0"/>
              <a:t>Young hatching from larger eggs have longer periods of embryonic development and are bigger at the time of hatching.</a:t>
            </a:r>
          </a:p>
          <a:p>
            <a:pPr lvl="1" eaLnBrk="1" hangingPunct="1"/>
            <a:r>
              <a:rPr lang="en-AU" smtClean="0"/>
              <a:t>The larger the eggs, the fewer the number of eggs </a:t>
            </a:r>
          </a:p>
        </p:txBody>
      </p:sp>
      <p:pic>
        <p:nvPicPr>
          <p:cNvPr id="122884" name="Picture 3" descr="Chicken-0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5" name="Picture 4" descr="Bird-0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38" y="0"/>
            <a:ext cx="2214562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algn="l"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rgbClr val="FFFF00"/>
                </a:solidFill>
              </a:rPr>
              <a:t>Viviparity</a:t>
            </a:r>
            <a:endParaRPr lang="en-A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Instead of laying eggs, some vertebrate animals produce miniature live-born young</a:t>
            </a:r>
          </a:p>
          <a:p>
            <a:pPr lvl="1" eaLnBrk="1" hangingPunct="1"/>
            <a:r>
              <a:rPr lang="en-AU" smtClean="0"/>
              <a:t>Examples – most sharks, some snakes, mammals (except monotremes)</a:t>
            </a:r>
          </a:p>
          <a:p>
            <a:pPr eaLnBrk="1" hangingPunct="1"/>
            <a:r>
              <a:rPr lang="en-AU" smtClean="0"/>
              <a:t>Viviparity increases the chance of survival by protecting the young within a female’s body rather than leaving them exposed to predators</a:t>
            </a:r>
          </a:p>
        </p:txBody>
      </p:sp>
      <p:pic>
        <p:nvPicPr>
          <p:cNvPr id="123908" name="Picture 3" descr="Ape_wal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279400"/>
            <a:ext cx="1214438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4" descr="dancing_elephan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8" y="357188"/>
            <a:ext cx="8096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5" descr="Coala_dances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5429250"/>
            <a:ext cx="11430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algn="l"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rgbClr val="FFFF00"/>
                </a:solidFill>
              </a:rPr>
              <a:t>Viviparity</a:t>
            </a:r>
            <a:endParaRPr lang="en-A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Three types of viviparity have been identified, depending on the source of nutrients for the embryo.</a:t>
            </a:r>
          </a:p>
          <a:p>
            <a:pPr lvl="1" eaLnBrk="1" hangingPunct="1"/>
            <a:r>
              <a:rPr lang="en-AU" smtClean="0">
                <a:solidFill>
                  <a:srgbClr val="00B0F0"/>
                </a:solidFill>
              </a:rPr>
              <a:t>Nourished by the yolk (egg yolk viviparity)</a:t>
            </a:r>
          </a:p>
          <a:p>
            <a:pPr lvl="1" eaLnBrk="1" hangingPunct="1"/>
            <a:r>
              <a:rPr lang="en-AU" smtClean="0">
                <a:solidFill>
                  <a:srgbClr val="00B050"/>
                </a:solidFill>
              </a:rPr>
              <a:t>Nourished by the placenta (placental viviparity)</a:t>
            </a:r>
          </a:p>
          <a:p>
            <a:pPr lvl="1" eaLnBrk="1" hangingPunct="1"/>
            <a:r>
              <a:rPr lang="en-AU" smtClean="0">
                <a:solidFill>
                  <a:srgbClr val="FF0000"/>
                </a:solidFill>
              </a:rPr>
              <a:t>Nourished by other sources</a:t>
            </a:r>
          </a:p>
        </p:txBody>
      </p:sp>
      <p:pic>
        <p:nvPicPr>
          <p:cNvPr id="124932" name="Picture 3" descr="ANDWCAF5ZM3ACAHZL933CAUO3SEGCA5VZ9WBCATLSB4GCA327DZYCAWWAN16CA0P3NO6CAN1VLY6CA7W5OM5CA3Y8PLBCA4WTUC8CAP83JA1CA3124FWCA732ZEZCAI7509VCAM83L73CATZF7AJCA1WM5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786313"/>
            <a:ext cx="2819400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3" name="Picture 4" descr="images2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4822825"/>
            <a:ext cx="2428875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4" name="Picture 5" descr="WA4GCA1RXWW9CA0FXZO9CAMJ5MRLCA2UG8X0CA9PERLQCACNKAJ8CA4DHE9LCARBWXR9CAMUAGBWCAHYAJAFCA5ZEQBECAWXC6TLCACCBAR1CAMCVGP5CA34F614CABZ0E56CA30RZ62CANON3CZCAWJ5QM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4795838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FF00"/>
                </a:solidFill>
              </a:rPr>
              <a:t>Viviparity – Egg Yolk Viviparity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Some sharks – eg the nurse shark gives birth to 30 – 40 pups, each about 30cm long</a:t>
            </a:r>
          </a:p>
          <a:p>
            <a:pPr eaLnBrk="1" hangingPunct="1"/>
            <a:r>
              <a:rPr lang="en-AU" smtClean="0"/>
              <a:t>About 20% of snakes – eg copperhead produce up to 20 young</a:t>
            </a:r>
          </a:p>
          <a:p>
            <a:pPr eaLnBrk="1" hangingPunct="1"/>
            <a:r>
              <a:rPr lang="en-AU" smtClean="0"/>
              <a:t>Research shows that the snakes are better able to regulate temperatures of the eggs in their bodies (suited to cooler climates)</a:t>
            </a:r>
          </a:p>
        </p:txBody>
      </p:sp>
      <p:pic>
        <p:nvPicPr>
          <p:cNvPr id="125956" name="Picture 3" descr="CA2TWR2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4848225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7" name="Picture 4" descr="TLQJCAG6EXWICAAV6Z3TCA5A8GVDCAKZD5ZDCAGRFJFOCAPJZT8NCA7GU4OKCA2CCT9OCAWTQXNXCALL0D2VCA8T82WHCA3RU08XCA3IW5LZCA1STJYPCAWG5VQQCA3ZJKE7CA2YZA8TCA1NIEUPCACHUMTH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4879975"/>
            <a:ext cx="2000250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8" name="Picture 5" descr="BK0BCAM54J6YCA2M1VPOCAXHUVRXCA9I02R3CALMPJAXCA1V3BWQCA2SLM93CAO5W96ZCAWYH8ZLCADUNTFJCA5PT8GXCAGHFG6ICALOZJMTCAQ0SFOPCAA0GL6PCAQAHM4LCACQT0ZRCAWO8M94CAT11WYC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767263"/>
            <a:ext cx="1643063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FF00"/>
                </a:solidFill>
              </a:rPr>
              <a:t>Viviparity – Placental Viviparity</a:t>
            </a:r>
            <a:endParaRPr lang="en-A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All mammals (except </a:t>
            </a:r>
            <a:r>
              <a:rPr lang="en-AU" dirty="0" err="1" smtClean="0"/>
              <a:t>monotremes</a:t>
            </a:r>
            <a:r>
              <a:rPr lang="en-AU" dirty="0" smtClean="0"/>
              <a:t>) produce tiny eggs with very little yolk.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Mammalian embryos are enclosed in fluid filled sacs and develop within the mother’s uterus.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Nutrients are delivered from the maternal bloodstream via the placenta to the embryo.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The placenta is where the bloodstream of the mother and the embryo come into close contact allowing for nutrient and waste exchange.</a:t>
            </a:r>
            <a:endParaRPr lang="en-AU" dirty="0"/>
          </a:p>
        </p:txBody>
      </p:sp>
      <p:pic>
        <p:nvPicPr>
          <p:cNvPr id="126980" name="Picture 3" descr="3D_dolphi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59293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1" name="Picture 4" descr="2dog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5929313"/>
            <a:ext cx="1381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5" descr="2baby1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38" y="5591175"/>
            <a:ext cx="13716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3" name="Picture 6" descr="8ECUCALRWP4YCAC9WZVHCA1GD1QSCAJUBA2JCAJPXT26CAA7IFRVCAEA2U43CA7VT6NFCAB2QV5MCAPAJOT3CAHTQ0BDCADF3746CA9OV5WMCAL81WJ0CAYODRX1CA8FBLN8CAK14UBGCAQ9S1DFCA35P5PK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88" y="1071563"/>
            <a:ext cx="1190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4" name="Picture 7" descr="B1E0CA6R0R8MCA8ZNN06CAPL4XHNCAFF2GIACAH6996NCAD9FWUKCAJHR9XRCAWBB6KZCA3SM8K8CAOZ2SZ7CA931IR6CA2UDEY2CA8Q99J8CASOGNPMCA5ORE9YCA2PRB99CA43R4YRCA7R511HCAHCUXE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5" y="1285875"/>
            <a:ext cx="11811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1" descr="imag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32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100" b="1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Viviparity – Nutrients from other sources</a:t>
            </a:r>
            <a:endParaRPr lang="en-AU" sz="41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708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AU" sz="2800">
                <a:latin typeface="+mn-lt"/>
                <a:cs typeface="+mn-cs"/>
              </a:rPr>
              <a:t>Some sharks give birth to a few very large young.  These young grow after the eggs hatch but while they are still inside their mother.</a:t>
            </a:r>
          </a:p>
          <a:p>
            <a:pPr marL="868680" lvl="1" indent="-283464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 2"/>
              <a:buChar char=""/>
              <a:defRPr/>
            </a:pPr>
            <a:r>
              <a:rPr lang="en-AU" sz="2400">
                <a:latin typeface="+mn-lt"/>
                <a:cs typeface="+mn-cs"/>
              </a:rPr>
              <a:t>Nutrition via shark placenta – eg hammerhead shark</a:t>
            </a:r>
          </a:p>
          <a:p>
            <a:pPr marL="868680" lvl="1" indent="-283464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 2"/>
              <a:buChar char=""/>
              <a:defRPr/>
            </a:pPr>
            <a:r>
              <a:rPr lang="en-AU" sz="2400">
                <a:latin typeface="+mn-lt"/>
                <a:cs typeface="+mn-cs"/>
              </a:rPr>
              <a:t>Nutrition via extra eggs – eg porbeagle shark. Extra yolky eggs produced just for feeding</a:t>
            </a:r>
          </a:p>
          <a:p>
            <a:pPr marL="868680" lvl="1" indent="-283464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 2"/>
              <a:buChar char=""/>
              <a:defRPr/>
            </a:pPr>
            <a:r>
              <a:rPr lang="en-AU" sz="2400">
                <a:latin typeface="+mn-lt"/>
                <a:cs typeface="+mn-cs"/>
              </a:rPr>
              <a:t>Nutrition via intrauterine milk – eg bat rays.  A protein rich milk secreted to nourish the embryo after the yolk is used.</a:t>
            </a:r>
            <a:endParaRPr lang="en-AU" sz="2400" dirty="0">
              <a:latin typeface="+mn-lt"/>
              <a:cs typeface="+mn-cs"/>
            </a:endParaRPr>
          </a:p>
        </p:txBody>
      </p:sp>
      <p:pic>
        <p:nvPicPr>
          <p:cNvPr id="128005" name="Picture 4" descr="Dolphin-0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4929188"/>
            <a:ext cx="16827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6" name="Picture 5" descr="big_fish_swimming_md_wht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75" y="5429250"/>
            <a:ext cx="12001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1" descr="penguin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3" y="857250"/>
            <a:ext cx="910113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4163" y="214313"/>
            <a:ext cx="8859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800">
                <a:latin typeface="Calibri" pitchFamily="34" charset="0"/>
              </a:rPr>
              <a:t>Emperor Penguins form pair bonds for one breeding season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2">
                    <a:lumMod val="75000"/>
                  </a:schemeClr>
                </a:solidFill>
              </a:rPr>
              <a:t>Parental Care or Not?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Different animal species vary in the energy they put into the care of their eggs or their young.</a:t>
            </a:r>
          </a:p>
          <a:p>
            <a:pPr lvl="1" eaLnBrk="1" hangingPunct="1"/>
            <a:r>
              <a:rPr lang="en-AU" smtClean="0"/>
              <a:t>Eg most reef fish, all turtles, most frogs and toads give no care to their eggs or young after laying</a:t>
            </a:r>
          </a:p>
          <a:p>
            <a:pPr lvl="1" eaLnBrk="1" hangingPunct="1"/>
            <a:r>
              <a:rPr lang="en-AU" smtClean="0"/>
              <a:t>All mammals and most birds give great care and protection to their young and eggs.</a:t>
            </a:r>
          </a:p>
        </p:txBody>
      </p:sp>
      <p:pic>
        <p:nvPicPr>
          <p:cNvPr id="129028" name="Picture 3" descr="images2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63"/>
            <a:ext cx="31511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9" name="Picture 4" descr="CACMPXO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4500563"/>
            <a:ext cx="27003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0" name="Picture 5" descr="CANV3J3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4487863"/>
            <a:ext cx="1785937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1" name="Picture 6" descr="CAAI5T0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75" y="4402138"/>
            <a:ext cx="1571625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2" name="Picture 7" descr="G13LCAKEAL1ECA7H4F8BCAFAZUV3CARN4H5KCACML3GPCALYR7JFCA0JBK9TCA2YVE3OCA0PV1EBCAQTJXP0CA2HL5YBCAUUCRX6CAUB9D2UCAMMD3PKCATE3YGNCA3M1PRSCA06WC7NCALHXM2TCAU6UTAV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13" y="285750"/>
            <a:ext cx="11906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3" name="Picture 8" descr="TZ9SCAR5J75CCAGZV9IRCAIXXD11CAPA1083CA2821G5CAF5CQHVCAFH51JFCAQ5OJZRCAEGHORSCA0NHXUICABD5SOXCAVSU0AKCARJISA7CAMNGZT3CA20IBRPCA5PSMHKCARY6TS5CA6ULW6VCAIK8QQJ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25" y="357188"/>
            <a:ext cx="971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000" b="1" dirty="0" smtClean="0">
                <a:solidFill>
                  <a:schemeClr val="accent5">
                    <a:lumMod val="50000"/>
                  </a:schemeClr>
                </a:solidFill>
              </a:rPr>
              <a:t>Parental Care or Not?</a:t>
            </a:r>
            <a:endParaRPr lang="en-A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AU" smtClean="0"/>
              <a:t>Caring for eggs after laying</a:t>
            </a:r>
          </a:p>
          <a:p>
            <a:pPr lvl="1" eaLnBrk="1" hangingPunct="1"/>
            <a:r>
              <a:rPr lang="en-AU" smtClean="0"/>
              <a:t>Eg clownfish guard their eggs</a:t>
            </a:r>
          </a:p>
          <a:p>
            <a:pPr lvl="1" eaLnBrk="1" hangingPunct="1"/>
            <a:r>
              <a:rPr lang="en-AU" smtClean="0"/>
              <a:t>Eg seahorse – the female seahorse lays her eggs in a pouch in the male.  The male gives birth to live young about 1cm long.</a:t>
            </a:r>
          </a:p>
          <a:p>
            <a:pPr lvl="1" eaLnBrk="1" hangingPunct="1"/>
            <a:r>
              <a:rPr lang="en-AU" smtClean="0"/>
              <a:t>Eg Some oviparous snakes. Australian diamond python guards her eggs until they hatch.  Children’s python coils around her eggs until they hatch</a:t>
            </a:r>
          </a:p>
          <a:p>
            <a:pPr lvl="1" eaLnBrk="1" hangingPunct="1"/>
            <a:r>
              <a:rPr lang="en-AU" smtClean="0"/>
              <a:t>Eg some cephalopods (octopus, squid, etc) attach their eggs to ‘safe’ locations, then cleans and protects them</a:t>
            </a:r>
          </a:p>
          <a:p>
            <a:pPr lvl="1" eaLnBrk="1" hangingPunct="1"/>
            <a:r>
              <a:rPr lang="en-AU" smtClean="0"/>
              <a:t>Eg spiders wrapping their eggs in a silken cocoon.</a:t>
            </a:r>
          </a:p>
          <a:p>
            <a:pPr lvl="1" eaLnBrk="1" hangingPunct="1"/>
            <a:endParaRPr lang="en-AU" smtClean="0"/>
          </a:p>
        </p:txBody>
      </p:sp>
      <p:pic>
        <p:nvPicPr>
          <p:cNvPr id="130052" name="Picture 3" descr="CA4SBM7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573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3" name="Picture 4" descr="CAS5IXB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285750"/>
            <a:ext cx="12858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4" name="Picture 5" descr="CA335TO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00" y="4565650"/>
            <a:ext cx="17145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5" name="Picture 6" descr="images2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500688"/>
            <a:ext cx="14033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6" name="Picture 7" descr="images7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75" y="5534025"/>
            <a:ext cx="13620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7" name="Picture 8" descr="images8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7688" y="5500688"/>
            <a:ext cx="12636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2">
                    <a:lumMod val="75000"/>
                  </a:schemeClr>
                </a:solidFill>
              </a:rPr>
              <a:t>Parental Care or Not?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Parental care of young</a:t>
            </a:r>
          </a:p>
          <a:p>
            <a:pPr lvl="1" eaLnBrk="1" hangingPunct="1"/>
            <a:r>
              <a:rPr lang="en-AU" smtClean="0"/>
              <a:t>Most bird species, both parents care for the young</a:t>
            </a:r>
          </a:p>
          <a:p>
            <a:pPr lvl="1" eaLnBrk="1" hangingPunct="1"/>
            <a:r>
              <a:rPr lang="en-AU" smtClean="0"/>
              <a:t>Polygynous species – who cares for the young?</a:t>
            </a:r>
          </a:p>
          <a:p>
            <a:pPr lvl="1" eaLnBrk="1" hangingPunct="1"/>
            <a:r>
              <a:rPr lang="en-AU" smtClean="0"/>
              <a:t>Polyandrous species – who cares for the young?</a:t>
            </a:r>
          </a:p>
          <a:p>
            <a:pPr lvl="1" eaLnBrk="1" hangingPunct="1"/>
            <a:r>
              <a:rPr lang="en-AU" smtClean="0"/>
              <a:t>Mammals care for their young for some period after birth through the young suckling from the mammary glands.</a:t>
            </a:r>
          </a:p>
          <a:p>
            <a:pPr lvl="1" eaLnBrk="1" hangingPunct="1"/>
            <a:r>
              <a:rPr lang="en-AU" smtClean="0"/>
              <a:t>Primates care for their young for considerable periods after they are weaned</a:t>
            </a:r>
          </a:p>
        </p:txBody>
      </p:sp>
      <p:pic>
        <p:nvPicPr>
          <p:cNvPr id="131076" name="Picture 3" descr="imag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7663" y="0"/>
            <a:ext cx="24463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7" name="Picture 4" descr="images2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0498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8" name="Picture 5" descr="baby00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214313"/>
            <a:ext cx="952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1" descr="images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2000250"/>
            <a:ext cx="3338512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099" name="Picture 2" descr="images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2000250"/>
            <a:ext cx="25558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0" name="Picture 3" descr="images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788" y="2000250"/>
            <a:ext cx="25971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186738" cy="1143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z="3600" b="1" cap="small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Case studies in Parental Care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AU" sz="3200" b="1">
                <a:latin typeface="Century Schoolbook" pitchFamily="18" charset="0"/>
              </a:rPr>
              <a:t>Emperor Penguin – page 389</a:t>
            </a:r>
          </a:p>
          <a:p>
            <a:pPr marL="639763" lvl="1" indent="-27305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AU" sz="2800">
                <a:latin typeface="Century Schoolbook" pitchFamily="18" charset="0"/>
              </a:rPr>
              <a:t>Monogamous or polygamous?</a:t>
            </a:r>
          </a:p>
          <a:p>
            <a:pPr marL="639763" lvl="1" indent="-27305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AU" sz="2800" b="1">
                <a:latin typeface="Century Schoolbook" pitchFamily="18" charset="0"/>
              </a:rPr>
              <a:t>Who cares for the egg?</a:t>
            </a:r>
          </a:p>
          <a:p>
            <a:pPr marL="639763" lvl="1" indent="-27305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AU" sz="2800">
                <a:latin typeface="Century Schoolbook" pitchFamily="18" charset="0"/>
              </a:rPr>
              <a:t>For how long?</a:t>
            </a:r>
          </a:p>
          <a:p>
            <a:pPr marL="639763" lvl="1" indent="-27305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AU" sz="2800" b="1">
                <a:latin typeface="Century Schoolbook" pitchFamily="18" charset="0"/>
              </a:rPr>
              <a:t>Have you seen ‘Happy Feet</a:t>
            </a:r>
            <a:r>
              <a:rPr lang="en-AU" sz="2100" b="1">
                <a:latin typeface="Century Schoolbook" pitchFamily="18" charset="0"/>
              </a:rPr>
              <a:t>’?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2">
                    <a:lumMod val="75000"/>
                  </a:schemeClr>
                </a:solidFill>
              </a:rPr>
              <a:t>Case studies in Parental Care</a:t>
            </a:r>
            <a:endParaRPr lang="en-A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AU" b="1" smtClean="0"/>
              <a:t>Australian Mallee Fowl</a:t>
            </a:r>
          </a:p>
          <a:p>
            <a:pPr lvl="1" eaLnBrk="1" hangingPunct="1"/>
            <a:r>
              <a:rPr lang="en-AU" smtClean="0"/>
              <a:t>Who builds the nest?</a:t>
            </a:r>
          </a:p>
          <a:p>
            <a:pPr lvl="1" eaLnBrk="1" hangingPunct="1"/>
            <a:r>
              <a:rPr lang="en-AU" smtClean="0"/>
              <a:t>Laying 12 – 24 eggs, would they be large or small?</a:t>
            </a:r>
          </a:p>
          <a:p>
            <a:pPr lvl="1" eaLnBrk="1" hangingPunct="1"/>
            <a:r>
              <a:rPr lang="en-AU" smtClean="0"/>
              <a:t>Who cares for the eggs?</a:t>
            </a:r>
          </a:p>
          <a:p>
            <a:pPr lvl="1" eaLnBrk="1" hangingPunct="1"/>
            <a:r>
              <a:rPr lang="en-AU" smtClean="0"/>
              <a:t>Polygynous or Polyandrous?</a:t>
            </a:r>
          </a:p>
        </p:txBody>
      </p:sp>
      <p:pic>
        <p:nvPicPr>
          <p:cNvPr id="133124" name="Picture 3" descr="images3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3857625"/>
            <a:ext cx="3181350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5" name="Picture 4" descr="images3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2928938"/>
            <a:ext cx="19034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6" name="Picture 5" descr="images3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188" y="0"/>
            <a:ext cx="1500187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7" name="Picture 6" descr="images3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4214813"/>
            <a:ext cx="2366963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1" descr="images3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-47625"/>
            <a:ext cx="5214937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7" name="Picture 2" descr="images2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38625"/>
            <a:ext cx="392906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8" name="Picture 3" descr="images2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211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686800" cy="1143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z="4000" b="1" cap="small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Case studies in Parental Care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7467600" cy="4873625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n-AU" sz="4000" dirty="0" err="1">
                <a:solidFill>
                  <a:schemeClr val="bg1"/>
                </a:solidFill>
                <a:latin typeface="+mn-lt"/>
                <a:cs typeface="+mn-cs"/>
              </a:rPr>
              <a:t>Emu</a:t>
            </a:r>
            <a:endParaRPr lang="en-AU" sz="40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64008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3200" b="1" dirty="0">
                <a:solidFill>
                  <a:srgbClr val="FF9900"/>
                </a:solidFill>
                <a:latin typeface="+mn-lt"/>
                <a:cs typeface="+mn-cs"/>
              </a:rPr>
              <a:t>Who cares for the eggs?</a:t>
            </a:r>
          </a:p>
          <a:p>
            <a:pPr marL="64008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Who cares for the hatchlings?</a:t>
            </a:r>
          </a:p>
          <a:p>
            <a:pPr marL="64008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3200" b="1" dirty="0">
                <a:solidFill>
                  <a:srgbClr val="FF0000"/>
                </a:solidFill>
                <a:latin typeface="+mn-lt"/>
                <a:cs typeface="+mn-cs"/>
              </a:rPr>
              <a:t>For how long?</a:t>
            </a:r>
          </a:p>
          <a:p>
            <a:pPr marL="64008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AU" sz="3200" b="1" dirty="0">
                <a:solidFill>
                  <a:srgbClr val="002060"/>
                </a:solidFill>
                <a:latin typeface="+mn-lt"/>
                <a:cs typeface="+mn-cs"/>
              </a:rPr>
              <a:t>How does the mating system of the </a:t>
            </a:r>
            <a:r>
              <a:rPr lang="en-AU" sz="3200" b="1" dirty="0" err="1">
                <a:solidFill>
                  <a:srgbClr val="002060"/>
                </a:solidFill>
                <a:latin typeface="+mn-lt"/>
                <a:cs typeface="+mn-cs"/>
              </a:rPr>
              <a:t>emu</a:t>
            </a:r>
            <a:r>
              <a:rPr lang="en-AU" sz="3200" b="1" dirty="0">
                <a:solidFill>
                  <a:srgbClr val="002060"/>
                </a:solidFill>
                <a:latin typeface="+mn-lt"/>
                <a:cs typeface="+mn-cs"/>
              </a:rPr>
              <a:t> assist in survival of the species?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>
                <a:solidFill>
                  <a:srgbClr val="FF0000"/>
                </a:solidFill>
              </a:rPr>
              <a:t>Mating Systems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708525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AU" dirty="0" smtClean="0"/>
              <a:t>Where the survival of the young requires the care of both parents for tasks, the species is usually monogamous</a:t>
            </a:r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Defending the nest</a:t>
            </a:r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Incubating eggs</a:t>
            </a:r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r>
              <a:rPr lang="en-AU" dirty="0" smtClean="0"/>
              <a:t>Feeding offspring</a:t>
            </a:r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endParaRPr lang="en-AU" dirty="0"/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	</a:t>
            </a:r>
            <a:r>
              <a:rPr lang="en-AU" sz="3200" dirty="0" smtClean="0"/>
              <a:t>The young of many but not all monogamous bird species are born featherless, blind and helpless – </a:t>
            </a:r>
            <a:r>
              <a:rPr lang="en-AU" sz="3200" dirty="0" err="1" smtClean="0"/>
              <a:t>altricial</a:t>
            </a:r>
            <a:r>
              <a:rPr lang="en-AU" sz="3200" dirty="0" smtClean="0"/>
              <a:t> development mode.</a:t>
            </a:r>
          </a:p>
        </p:txBody>
      </p:sp>
      <p:pic>
        <p:nvPicPr>
          <p:cNvPr id="101380" name="Picture 3" descr="CA8NP3Y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2647950"/>
            <a:ext cx="24288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2" name="Picture 5" descr="Penguin-0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28625"/>
            <a:ext cx="8286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AU" sz="5400" b="1" dirty="0" smtClean="0">
                <a:solidFill>
                  <a:srgbClr val="00B0F0"/>
                </a:solidFill>
              </a:rPr>
              <a:t>Polygamy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dirty="0" smtClean="0"/>
              <a:t>	Either one male or one female has multiple partners during a breeding season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dirty="0" smtClean="0"/>
              <a:t>	Often seen in bird species living in habitats with plentiful and reliable food resources; where one parent can ensure survival of the young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900" dirty="0" smtClean="0">
                <a:solidFill>
                  <a:srgbClr val="002060"/>
                </a:solidFill>
              </a:rPr>
              <a:t>Mating Systems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rgbClr val="FF0000"/>
                </a:solidFill>
              </a:rPr>
              <a:t>Mating Systems </a:t>
            </a:r>
            <a:r>
              <a:rPr lang="en-AU" dirty="0" smtClean="0"/>
              <a:t>- </a:t>
            </a:r>
            <a:r>
              <a:rPr lang="en-AU" b="1" dirty="0" smtClean="0">
                <a:solidFill>
                  <a:srgbClr val="00B0F0"/>
                </a:solidFill>
              </a:rPr>
              <a:t>Polygamy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39671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AU" smtClean="0"/>
          </a:p>
          <a:p>
            <a:pPr eaLnBrk="1" hangingPunct="1"/>
            <a:r>
              <a:rPr lang="en-AU" sz="3600" b="1" smtClean="0">
                <a:solidFill>
                  <a:srgbClr val="7030A0"/>
                </a:solidFill>
              </a:rPr>
              <a:t>Polygyny</a:t>
            </a:r>
            <a:r>
              <a:rPr lang="en-AU" b="1" smtClean="0">
                <a:solidFill>
                  <a:srgbClr val="7030A0"/>
                </a:solidFill>
              </a:rPr>
              <a:t> </a:t>
            </a:r>
            <a:r>
              <a:rPr lang="en-AU" smtClean="0"/>
              <a:t>(poly – many, gunos – woman)</a:t>
            </a:r>
          </a:p>
          <a:p>
            <a:pPr lvl="1" eaLnBrk="1" hangingPunct="1"/>
            <a:r>
              <a:rPr lang="en-AU" smtClean="0"/>
              <a:t>When one male has multiple female partners during a breeding season</a:t>
            </a:r>
          </a:p>
          <a:p>
            <a:pPr eaLnBrk="1" hangingPunct="1"/>
            <a:r>
              <a:rPr lang="en-AU" sz="3600" b="1" smtClean="0">
                <a:solidFill>
                  <a:srgbClr val="FF9900"/>
                </a:solidFill>
              </a:rPr>
              <a:t>Polyandry</a:t>
            </a:r>
            <a:r>
              <a:rPr lang="en-AU" smtClean="0"/>
              <a:t> (poly – many, andro – male)</a:t>
            </a:r>
          </a:p>
          <a:p>
            <a:pPr lvl="1" eaLnBrk="1" hangingPunct="1"/>
            <a:r>
              <a:rPr lang="en-AU" smtClean="0"/>
              <a:t>When one female has multiple male partners during a breeding season</a:t>
            </a:r>
          </a:p>
        </p:txBody>
      </p:sp>
      <p:pic>
        <p:nvPicPr>
          <p:cNvPr id="103428" name="Picture 3" descr="CA290HI3cassowary chi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214438"/>
            <a:ext cx="9906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9" name="Picture 4" descr="CAAI5T0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214438"/>
            <a:ext cx="76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0" name="Picture 5" descr="CAIJ8LK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1214438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1" name="Picture 6" descr="images2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1214438"/>
            <a:ext cx="1009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" descr="CA13KQH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14563"/>
            <a:ext cx="4651375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500063" y="1214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4400" b="1">
                <a:solidFill>
                  <a:srgbClr val="7030A0"/>
                </a:solidFill>
                <a:latin typeface="Calibri" pitchFamily="34" charset="0"/>
              </a:rPr>
              <a:t>Polygyny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3200">
                <a:latin typeface="Calibri" pitchFamily="34" charset="0"/>
              </a:rPr>
              <a:t>Occurs in about 2% of bird species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3200">
                <a:latin typeface="Calibri" pitchFamily="34" charset="0"/>
              </a:rPr>
              <a:t>	</a:t>
            </a:r>
            <a:r>
              <a:rPr lang="en-AU" sz="3200" b="1">
                <a:solidFill>
                  <a:srgbClr val="7030A0"/>
                </a:solidFill>
                <a:latin typeface="Calibri" pitchFamily="34" charset="0"/>
              </a:rPr>
              <a:t>Harem Polygyny </a:t>
            </a:r>
            <a:r>
              <a:rPr lang="en-AU" sz="3200">
                <a:latin typeface="Calibri" pitchFamily="34" charset="0"/>
              </a:rPr>
              <a:t>–</a:t>
            </a:r>
            <a:r>
              <a:rPr lang="en-AU" sz="3200">
                <a:solidFill>
                  <a:srgbClr val="FF0000"/>
                </a:solidFill>
                <a:latin typeface="Calibri" pitchFamily="34" charset="0"/>
              </a:rPr>
              <a:t> occurs when one dominant male lives with a group of females and mates with each of them during the breeding season.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AU" sz="3200">
                <a:latin typeface="Calibri" pitchFamily="34" charset="0"/>
              </a:rPr>
              <a:t>	Example – magpies, gorillas, lions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400" b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Mating Systems </a:t>
            </a:r>
            <a:r>
              <a:rPr lang="en-AU" sz="4400">
                <a:latin typeface="+mj-lt"/>
                <a:ea typeface="+mj-ea"/>
                <a:cs typeface="+mj-cs"/>
              </a:rPr>
              <a:t>- </a:t>
            </a:r>
            <a:r>
              <a:rPr lang="en-AU" sz="4400" b="1">
                <a:solidFill>
                  <a:srgbClr val="00B0F0"/>
                </a:solidFill>
                <a:latin typeface="+mj-lt"/>
                <a:ea typeface="+mj-ea"/>
                <a:cs typeface="+mj-cs"/>
              </a:rPr>
              <a:t>Polygamy</a:t>
            </a:r>
            <a:r>
              <a:rPr lang="en-AU" sz="4400">
                <a:latin typeface="+mj-lt"/>
                <a:ea typeface="+mj-ea"/>
                <a:cs typeface="+mj-cs"/>
              </a:rPr>
              <a:t/>
            </a:r>
            <a:br>
              <a:rPr lang="en-AU" sz="4400">
                <a:latin typeface="+mj-lt"/>
                <a:ea typeface="+mj-ea"/>
                <a:cs typeface="+mj-cs"/>
              </a:rPr>
            </a:br>
            <a:endParaRPr lang="en-AU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rgbClr val="FF0000"/>
                </a:solidFill>
              </a:rPr>
              <a:t>Mating Systems </a:t>
            </a:r>
            <a:r>
              <a:rPr lang="en-AU" b="1" dirty="0" smtClean="0">
                <a:solidFill>
                  <a:srgbClr val="00B0F0"/>
                </a:solidFill>
              </a:rPr>
              <a:t>- Polygamy</a:t>
            </a:r>
            <a:r>
              <a:rPr lang="en-A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A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A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AU" b="1" smtClean="0">
                <a:solidFill>
                  <a:srgbClr val="7030A0"/>
                </a:solidFill>
              </a:rPr>
              <a:t>Polygyny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	</a:t>
            </a:r>
            <a:r>
              <a:rPr lang="en-AU" b="1" smtClean="0">
                <a:solidFill>
                  <a:srgbClr val="7030A0"/>
                </a:solidFill>
              </a:rPr>
              <a:t>Serial polygyny </a:t>
            </a:r>
            <a:r>
              <a:rPr lang="en-AU" smtClean="0"/>
              <a:t>– one male attracts passing females in turn for mating.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	Males must advertise themselves through visual or vocal signals, hence males often appear quite different in colour to the female.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AU" smtClean="0"/>
              <a:t>	Examples – lyrebird, bower bird, walruses, fallow deer.</a:t>
            </a:r>
          </a:p>
          <a:p>
            <a:pPr eaLnBrk="1" hangingPunct="1">
              <a:buFont typeface="Wingdings 2" pitchFamily="18" charset="2"/>
              <a:buNone/>
            </a:pPr>
            <a:endParaRPr lang="en-AU" smtClean="0"/>
          </a:p>
          <a:p>
            <a:pPr eaLnBrk="1" hangingPunct="1">
              <a:buFont typeface="Wingdings 2" pitchFamily="18" charset="2"/>
              <a:buNone/>
            </a:pPr>
            <a:endParaRPr lang="en-AU" smtClean="0"/>
          </a:p>
        </p:txBody>
      </p:sp>
      <p:pic>
        <p:nvPicPr>
          <p:cNvPr id="105476" name="Picture 4" descr="images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1030288"/>
            <a:ext cx="142875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7" name="Picture 5" descr="images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594225"/>
            <a:ext cx="142875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rgbClr val="FF0000"/>
                </a:solidFill>
              </a:rPr>
              <a:t>Mating Systems </a:t>
            </a:r>
            <a:r>
              <a:rPr lang="en-AU" dirty="0" smtClean="0"/>
              <a:t>- </a:t>
            </a:r>
            <a:r>
              <a:rPr lang="en-AU" b="1" dirty="0" smtClean="0">
                <a:solidFill>
                  <a:srgbClr val="00B0F0"/>
                </a:solidFill>
              </a:rPr>
              <a:t>Polygamy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AU" sz="4400" b="1" dirty="0" err="1" smtClean="0">
                <a:solidFill>
                  <a:srgbClr val="7030A0"/>
                </a:solidFill>
              </a:rPr>
              <a:t>Polygyny</a:t>
            </a:r>
            <a:endParaRPr lang="en-AU" sz="4400" b="1" dirty="0" smtClean="0">
              <a:solidFill>
                <a:srgbClr val="7030A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AU" dirty="0" smtClean="0"/>
              <a:t>	Serial </a:t>
            </a:r>
            <a:r>
              <a:rPr lang="en-AU" dirty="0" err="1" smtClean="0"/>
              <a:t>polygyny</a:t>
            </a:r>
            <a:r>
              <a:rPr lang="en-AU" dirty="0" smtClean="0"/>
              <a:t> sometimes involves </a:t>
            </a:r>
            <a:r>
              <a:rPr lang="en-AU" dirty="0" err="1" smtClean="0"/>
              <a:t>lekking</a:t>
            </a:r>
            <a:r>
              <a:rPr lang="en-AU" dirty="0" smtClean="0"/>
              <a:t>.</a:t>
            </a:r>
            <a:endParaRPr lang="en-AU" dirty="0" smtClean="0"/>
          </a:p>
          <a:p>
            <a:pPr eaLnBrk="1" hangingPunct="1">
              <a:buFont typeface="Arial" charset="0"/>
              <a:buNone/>
            </a:pPr>
            <a:r>
              <a:rPr lang="en-AU" dirty="0" smtClean="0"/>
              <a:t>	Many males gather in a communal area (a </a:t>
            </a:r>
            <a:r>
              <a:rPr lang="en-AU" dirty="0" err="1" smtClean="0"/>
              <a:t>lek</a:t>
            </a:r>
            <a:r>
              <a:rPr lang="en-AU" dirty="0" smtClean="0"/>
              <a:t>) to perform displays and attract passing females</a:t>
            </a:r>
          </a:p>
        </p:txBody>
      </p:sp>
      <p:pic>
        <p:nvPicPr>
          <p:cNvPr id="107524" name="Picture 3" descr="images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5214938"/>
            <a:ext cx="1928813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5" name="Picture 4" descr="images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5143500"/>
            <a:ext cx="19780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6" name="Picture 5" descr="imag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38" y="4643438"/>
            <a:ext cx="2857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_Apex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Civic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_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1.xml><?xml version="1.0" encoding="utf-8"?>
<a:themeOverride xmlns:a="http://schemas.openxmlformats.org/drawingml/2006/main">
  <a:clrScheme name="Verve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8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9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1417</Words>
  <Application>Microsoft Office PowerPoint</Application>
  <PresentationFormat>On-screen Show (4:3)</PresentationFormat>
  <Paragraphs>178</Paragraphs>
  <Slides>35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17</vt:i4>
      </vt:variant>
      <vt:variant>
        <vt:lpstr>Slide Titles</vt:lpstr>
      </vt:variant>
      <vt:variant>
        <vt:i4>35</vt:i4>
      </vt:variant>
    </vt:vector>
  </HeadingPairs>
  <TitlesOfParts>
    <vt:vector size="70" baseType="lpstr">
      <vt:lpstr>Arial</vt:lpstr>
      <vt:lpstr>Calibri</vt:lpstr>
      <vt:lpstr>Constantia</vt:lpstr>
      <vt:lpstr>Wingdings 2</vt:lpstr>
      <vt:lpstr>Lucida Sans</vt:lpstr>
      <vt:lpstr>Book Antiqua</vt:lpstr>
      <vt:lpstr>Wingdings</vt:lpstr>
      <vt:lpstr>Wingdings 3</vt:lpstr>
      <vt:lpstr>Rockwell</vt:lpstr>
      <vt:lpstr>Lucida Sans Unicode</vt:lpstr>
      <vt:lpstr>Verdana</vt:lpstr>
      <vt:lpstr>Gill Sans MT</vt:lpstr>
      <vt:lpstr>Century Schoolbook</vt:lpstr>
      <vt:lpstr>Trebuchet MS</vt:lpstr>
      <vt:lpstr>Corbel</vt:lpstr>
      <vt:lpstr>Franklin Gothic Book</vt:lpstr>
      <vt:lpstr>Perpetua</vt:lpstr>
      <vt:lpstr>Georgia</vt:lpstr>
      <vt:lpstr>Office Theme</vt:lpstr>
      <vt:lpstr>Flow</vt:lpstr>
      <vt:lpstr>Apex</vt:lpstr>
      <vt:lpstr>Paper</vt:lpstr>
      <vt:lpstr>Foundry</vt:lpstr>
      <vt:lpstr>Concourse</vt:lpstr>
      <vt:lpstr>Solstice</vt:lpstr>
      <vt:lpstr>1_Apex</vt:lpstr>
      <vt:lpstr>Oriel</vt:lpstr>
      <vt:lpstr>1_Foundry</vt:lpstr>
      <vt:lpstr>Opulent</vt:lpstr>
      <vt:lpstr>Module</vt:lpstr>
      <vt:lpstr>2_Apex</vt:lpstr>
      <vt:lpstr>Equity</vt:lpstr>
      <vt:lpstr>Civic</vt:lpstr>
      <vt:lpstr>Urban</vt:lpstr>
      <vt:lpstr>1_Oriel</vt:lpstr>
      <vt:lpstr>REPRODUCTIVE STRATEGIES FOR SURVIVAL</vt:lpstr>
      <vt:lpstr>Slide 2</vt:lpstr>
      <vt:lpstr>Slide 3</vt:lpstr>
      <vt:lpstr>Mating Systems </vt:lpstr>
      <vt:lpstr>Mating Systems </vt:lpstr>
      <vt:lpstr>Mating Systems - Polygamy </vt:lpstr>
      <vt:lpstr>Slide 7</vt:lpstr>
      <vt:lpstr>Mating Systems - Polygamy </vt:lpstr>
      <vt:lpstr>Mating Systems - Polygamy </vt:lpstr>
      <vt:lpstr>Slide 10</vt:lpstr>
      <vt:lpstr>Mating Systems - Polygamy</vt:lpstr>
      <vt:lpstr>Mating Systems - Polygamy</vt:lpstr>
      <vt:lpstr>Mating Systems - Polygamy</vt:lpstr>
      <vt:lpstr>Offspring: How many?  How often?</vt:lpstr>
      <vt:lpstr>r-selection</vt:lpstr>
      <vt:lpstr>r-selection</vt:lpstr>
      <vt:lpstr>K-selection</vt:lpstr>
      <vt:lpstr>K-selection at Sea The Humpback Whale</vt:lpstr>
      <vt:lpstr>Slide 19</vt:lpstr>
      <vt:lpstr>Eggs or liveborn young?</vt:lpstr>
      <vt:lpstr>Slide 21</vt:lpstr>
      <vt:lpstr>Oviparous Animals –  Bony fish and Amphibians </vt:lpstr>
      <vt:lpstr>Oviparous Animals </vt:lpstr>
      <vt:lpstr>Oviparous Animals</vt:lpstr>
      <vt:lpstr>Viviparity</vt:lpstr>
      <vt:lpstr>Viviparity</vt:lpstr>
      <vt:lpstr>Viviparity – Egg Yolk Viviparity</vt:lpstr>
      <vt:lpstr>Viviparity – Placental Viviparity</vt:lpstr>
      <vt:lpstr>Slide 29</vt:lpstr>
      <vt:lpstr>Parental Care or Not?</vt:lpstr>
      <vt:lpstr>Parental Care or Not?</vt:lpstr>
      <vt:lpstr>Parental Care or Not?</vt:lpstr>
      <vt:lpstr>Slide 33</vt:lpstr>
      <vt:lpstr>Case studies in Parental Care</vt:lpstr>
      <vt:lpstr>Slide 35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REPRODUCTIVE STRATEGIES FOR SURVIVAL</dc:title>
  <dc:creator>Lyn Clarkson</dc:creator>
  <cp:lastModifiedBy>Roger</cp:lastModifiedBy>
  <cp:revision>63</cp:revision>
  <dcterms:created xsi:type="dcterms:W3CDTF">2007-09-05T08:59:21Z</dcterms:created>
  <dcterms:modified xsi:type="dcterms:W3CDTF">2010-10-28T03:56:29Z</dcterms:modified>
</cp:coreProperties>
</file>