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57" r:id="rId4"/>
    <p:sldId id="258" r:id="rId5"/>
    <p:sldId id="259" r:id="rId6"/>
    <p:sldId id="262" r:id="rId7"/>
    <p:sldId id="265" r:id="rId8"/>
    <p:sldId id="266" r:id="rId9"/>
    <p:sldId id="267" r:id="rId10"/>
    <p:sldId id="268" r:id="rId11"/>
    <p:sldId id="269" r:id="rId12"/>
    <p:sldId id="272" r:id="rId13"/>
    <p:sldId id="273" r:id="rId14"/>
    <p:sldId id="270" r:id="rId15"/>
    <p:sldId id="271" r:id="rId16"/>
    <p:sldId id="274" r:id="rId17"/>
    <p:sldId id="275" r:id="rId18"/>
    <p:sldId id="276" r:id="rId19"/>
    <p:sldId id="277" r:id="rId20"/>
    <p:sldId id="278" r:id="rId21"/>
    <p:sldId id="297" r:id="rId22"/>
    <p:sldId id="298" r:id="rId23"/>
    <p:sldId id="263" r:id="rId24"/>
    <p:sldId id="280" r:id="rId25"/>
    <p:sldId id="281" r:id="rId26"/>
    <p:sldId id="283" r:id="rId27"/>
    <p:sldId id="264" r:id="rId28"/>
    <p:sldId id="285" r:id="rId29"/>
    <p:sldId id="296" r:id="rId30"/>
    <p:sldId id="279" r:id="rId31"/>
    <p:sldId id="282" r:id="rId32"/>
    <p:sldId id="284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0512A7F-7E5B-402B-AFC1-9A7095111525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3469320-3CC8-4934-A9AD-9CDD3B9600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12A7F-7E5B-402B-AFC1-9A7095111525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9320-3CC8-4934-A9AD-9CDD3B9600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12A7F-7E5B-402B-AFC1-9A7095111525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9320-3CC8-4934-A9AD-9CDD3B9600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0512A7F-7E5B-402B-AFC1-9A7095111525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3469320-3CC8-4934-A9AD-9CDD3B96000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0512A7F-7E5B-402B-AFC1-9A7095111525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3469320-3CC8-4934-A9AD-9CDD3B9600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12A7F-7E5B-402B-AFC1-9A7095111525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9320-3CC8-4934-A9AD-9CDD3B96000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12A7F-7E5B-402B-AFC1-9A7095111525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9320-3CC8-4934-A9AD-9CDD3B96000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0512A7F-7E5B-402B-AFC1-9A7095111525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3469320-3CC8-4934-A9AD-9CDD3B96000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12A7F-7E5B-402B-AFC1-9A7095111525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9320-3CC8-4934-A9AD-9CDD3B9600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0512A7F-7E5B-402B-AFC1-9A7095111525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3469320-3CC8-4934-A9AD-9CDD3B96000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0512A7F-7E5B-402B-AFC1-9A7095111525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3469320-3CC8-4934-A9AD-9CDD3B96000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0512A7F-7E5B-402B-AFC1-9A7095111525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3469320-3CC8-4934-A9AD-9CDD3B9600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dolp_birth.mpg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dolp_hold.mpg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gir_lion.m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lion_hipping.mpg" TargetMode="Externa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p3xmqbNsRSk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Behaviours for Survival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Chapter 11</a:t>
            </a:r>
            <a:endParaRPr lang="en-US" dirty="0"/>
          </a:p>
        </p:txBody>
      </p:sp>
      <p:pic>
        <p:nvPicPr>
          <p:cNvPr id="14338" name="Picture 2" descr="http://anneminard.com/wp/wp-content/uploads/2009/02/meerkats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428604"/>
            <a:ext cx="5257800" cy="3905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Transmission, reception of, and response to signals </a:t>
            </a:r>
          </a:p>
          <a:p>
            <a:r>
              <a:rPr lang="en-AU" dirty="0" smtClean="0"/>
              <a:t>Signals cause change in behaviour:</a:t>
            </a:r>
          </a:p>
          <a:p>
            <a:pPr lvl="1"/>
            <a:r>
              <a:rPr lang="en-AU" dirty="0" smtClean="0"/>
              <a:t>Visual, auditory, tactile, chemical</a:t>
            </a:r>
          </a:p>
          <a:p>
            <a:r>
              <a:rPr lang="en-AU" dirty="0" smtClean="0"/>
              <a:t>Examples:</a:t>
            </a:r>
          </a:p>
          <a:p>
            <a:pPr lvl="1"/>
            <a:r>
              <a:rPr lang="en-AU" dirty="0" smtClean="0"/>
              <a:t>Pheromones (ants, bees)</a:t>
            </a:r>
          </a:p>
          <a:p>
            <a:pPr lvl="1"/>
            <a:r>
              <a:rPr lang="en-AU" dirty="0" smtClean="0"/>
              <a:t>Dance of the honey bee</a:t>
            </a:r>
          </a:p>
          <a:p>
            <a:pPr lvl="1"/>
            <a:r>
              <a:rPr lang="en-AU" dirty="0" smtClean="0"/>
              <a:t>Bird song</a:t>
            </a:r>
          </a:p>
          <a:p>
            <a:pPr lvl="1"/>
            <a:r>
              <a:rPr lang="en-AU" dirty="0" smtClean="0"/>
              <a:t>Feigning of an injury (killdeer ‘broken wing’ display) </a:t>
            </a:r>
          </a:p>
          <a:p>
            <a:pPr lvl="1"/>
            <a:r>
              <a:rPr lang="en-AU" dirty="0" smtClean="0"/>
              <a:t>Visual display (stickleback fish)</a:t>
            </a:r>
          </a:p>
          <a:p>
            <a:pPr lvl="1"/>
            <a:r>
              <a:rPr lang="en-AU" dirty="0" smtClean="0"/>
              <a:t>Begging behaviour of chicks (herring gull)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85720" y="928670"/>
            <a:ext cx="5638800" cy="5572164"/>
          </a:xfrm>
        </p:spPr>
        <p:txBody>
          <a:bodyPr>
            <a:normAutofit lnSpcReduction="10000"/>
          </a:bodyPr>
          <a:lstStyle/>
          <a:p>
            <a:r>
              <a:rPr lang="en-AU" sz="2800" dirty="0" err="1" smtClean="0"/>
              <a:t>Niko</a:t>
            </a:r>
            <a:r>
              <a:rPr lang="en-AU" sz="2800" dirty="0" smtClean="0"/>
              <a:t> </a:t>
            </a:r>
            <a:r>
              <a:rPr lang="en-AU" sz="2800" dirty="0" err="1" smtClean="0"/>
              <a:t>Tinbergren</a:t>
            </a:r>
            <a:r>
              <a:rPr lang="en-AU" sz="2800" dirty="0" smtClean="0"/>
              <a:t> demonstrated visual displays initiate reproduction </a:t>
            </a:r>
          </a:p>
          <a:p>
            <a:r>
              <a:rPr lang="en-AU" sz="2800" dirty="0" smtClean="0"/>
              <a:t>Red belly of the male attracts a female, who adopts a head up posture</a:t>
            </a:r>
          </a:p>
          <a:p>
            <a:r>
              <a:rPr lang="en-AU" sz="2800" dirty="0" smtClean="0"/>
              <a:t>Male makes a series of zigzag motions, leading the female to his nest</a:t>
            </a:r>
          </a:p>
          <a:p>
            <a:r>
              <a:rPr lang="en-AU" sz="2800" dirty="0" smtClean="0"/>
              <a:t>Male prods base of her tail, prompting her to deposit eggs</a:t>
            </a:r>
          </a:p>
          <a:p>
            <a:r>
              <a:rPr lang="en-AU" sz="2800" dirty="0" smtClean="0"/>
              <a:t>The male enters the nest and fertilizes the eggs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285728"/>
            <a:ext cx="5643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Case study: Stickleback Fish</a:t>
            </a:r>
            <a:endParaRPr lang="en-US" sz="32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25602" name="Picture 2" descr="http://users.rcn.com/jkimball.ma.ultranet/BiologyPages/S/Stickleback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642918"/>
            <a:ext cx="2571768" cy="54633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Case Study: Stickleback fish</a:t>
            </a:r>
            <a:endParaRPr lang="en-AU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428596" y="2786058"/>
          <a:ext cx="746760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8982"/>
                <a:gridCol w="4138618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Aspect</a:t>
                      </a:r>
                      <a:r>
                        <a:rPr lang="en-AU" baseline="0" dirty="0" smtClean="0"/>
                        <a:t> of Communication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Particular case with Stickleback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Stimulus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Sender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Receiver to whom signal is directed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Kind of signal sent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How</a:t>
                      </a:r>
                      <a:r>
                        <a:rPr lang="en-AU" baseline="0" dirty="0" smtClean="0"/>
                        <a:t> is signal sent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Behaviour of receiver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Setting in which communication occurs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00034" y="1428736"/>
            <a:ext cx="61436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AU" dirty="0" smtClean="0"/>
              <a:t>Signals trigger instinctive acts = </a:t>
            </a:r>
            <a:r>
              <a:rPr lang="en-AU" b="1" dirty="0" smtClean="0"/>
              <a:t>releasers 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Once a particular response is released it usually runs to completion, even if stimulus removed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Why? How does this aid survival?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Case Study: Stickleback fish</a:t>
            </a:r>
            <a:endParaRPr lang="en-AU" dirty="0"/>
          </a:p>
        </p:txBody>
      </p:sp>
      <p:graphicFrame>
        <p:nvGraphicFramePr>
          <p:cNvPr id="4" name="Content Placeholder 6"/>
          <p:cNvGraphicFramePr>
            <a:graphicFrameLocks/>
          </p:cNvGraphicFramePr>
          <p:nvPr/>
        </p:nvGraphicFramePr>
        <p:xfrm>
          <a:off x="428596" y="2786058"/>
          <a:ext cx="746760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8982"/>
                <a:gridCol w="4138618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Aspect</a:t>
                      </a:r>
                      <a:r>
                        <a:rPr lang="en-AU" baseline="0" dirty="0" smtClean="0"/>
                        <a:t> of Communication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Particular case with Stickleback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Stimulus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Desire to mate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Sender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Male stickleback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Receiver to whom signal is directed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Female stickleback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Kind of signal sent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Appearance of red belly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How</a:t>
                      </a:r>
                      <a:r>
                        <a:rPr lang="en-AU" baseline="0" dirty="0" smtClean="0"/>
                        <a:t> is signal sent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Visual display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Behaviour of receiver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Attracted to red colouration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Setting in which communication occurs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Courtship</a:t>
                      </a:r>
                      <a:r>
                        <a:rPr lang="en-AU" baseline="0" dirty="0" smtClean="0"/>
                        <a:t> behaviour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0034" y="1428736"/>
            <a:ext cx="61436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AU" dirty="0" smtClean="0"/>
              <a:t>Signals trigger instinctive acts = </a:t>
            </a:r>
            <a:r>
              <a:rPr lang="en-AU" b="1" dirty="0" smtClean="0"/>
              <a:t>releasers 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Once a particular response is released it usually runs to completion, even if stimulus removed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Why? How does this aid survival?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Stickleback male aggression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72452" cy="1471610"/>
          </a:xfrm>
        </p:spPr>
        <p:txBody>
          <a:bodyPr/>
          <a:lstStyle/>
          <a:p>
            <a:r>
              <a:rPr lang="en-AU" dirty="0" err="1" smtClean="0"/>
              <a:t>Niko</a:t>
            </a:r>
            <a:r>
              <a:rPr lang="en-AU" dirty="0" smtClean="0"/>
              <a:t> Tinbergen observed males reacted aggressively when red trunks (board-shorts) passed by their tank</a:t>
            </a:r>
            <a:endParaRPr lang="en-US" dirty="0"/>
          </a:p>
        </p:txBody>
      </p:sp>
      <p:pic>
        <p:nvPicPr>
          <p:cNvPr id="1026" name="Picture 2" descr="http://kentsimmons.uwinnipeg.ca/16cm05/1116/51-03-InnateBehavior-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571744"/>
            <a:ext cx="4429156" cy="3857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kentsimmons.uwinnipeg.ca/16cm05/1116/51-03-InnateBehavior-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2214554"/>
            <a:ext cx="4429156" cy="3857920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Stickleback male aggression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257676" cy="4873752"/>
          </a:xfrm>
        </p:spPr>
        <p:txBody>
          <a:bodyPr>
            <a:normAutofit/>
          </a:bodyPr>
          <a:lstStyle/>
          <a:p>
            <a:r>
              <a:rPr lang="en-AU" dirty="0" smtClean="0"/>
              <a:t>Behaviour = males attack other males in territory</a:t>
            </a:r>
          </a:p>
          <a:p>
            <a:r>
              <a:rPr lang="en-AU" dirty="0" smtClean="0"/>
              <a:t>Sign stimulus = red belly</a:t>
            </a:r>
          </a:p>
          <a:p>
            <a:r>
              <a:rPr lang="en-AU" dirty="0" smtClean="0"/>
              <a:t>Demonstrates that animals can be induced to respond to inappropriate releasers</a:t>
            </a:r>
          </a:p>
          <a:p>
            <a:r>
              <a:rPr lang="en-AU" dirty="0" smtClean="0"/>
              <a:t>Animals </a:t>
            </a:r>
            <a:r>
              <a:rPr lang="en-AU" b="1" dirty="0" smtClean="0"/>
              <a:t>respond selectively</a:t>
            </a:r>
            <a:r>
              <a:rPr lang="en-AU" dirty="0" smtClean="0"/>
              <a:t> to certain aspects sensory input received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714488"/>
            <a:ext cx="3929090" cy="4038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Case study: White-winged-</a:t>
            </a:r>
            <a:r>
              <a:rPr lang="en-AU" dirty="0" err="1" smtClean="0"/>
              <a:t>tanagar</a:t>
            </a:r>
            <a:r>
              <a:rPr lang="en-AU" dirty="0" smtClean="0"/>
              <a:t>-shrike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329114" cy="4873752"/>
          </a:xfrm>
        </p:spPr>
        <p:txBody>
          <a:bodyPr/>
          <a:lstStyle/>
          <a:p>
            <a:r>
              <a:rPr lang="en-AU" dirty="0" smtClean="0"/>
              <a:t>Hawk Alarm call given when shrike spots a hawk – predator</a:t>
            </a:r>
          </a:p>
          <a:p>
            <a:r>
              <a:rPr lang="en-AU" dirty="0" smtClean="0"/>
              <a:t>Shrike also gives alarm call when it spots a competitor chasing an insect, but no hawk</a:t>
            </a:r>
          </a:p>
          <a:p>
            <a:r>
              <a:rPr lang="en-AU" dirty="0" smtClean="0"/>
              <a:t>Competitor responds to alarm call regardless</a:t>
            </a:r>
          </a:p>
          <a:p>
            <a:r>
              <a:rPr lang="en-AU" dirty="0" smtClean="0"/>
              <a:t>Why does competitor bird respond to alarm call?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Social &amp; territorial interactions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Social interactions = two or more individuals</a:t>
            </a:r>
          </a:p>
          <a:p>
            <a:r>
              <a:rPr lang="en-AU" dirty="0" smtClean="0"/>
              <a:t>Can be:</a:t>
            </a:r>
          </a:p>
          <a:p>
            <a:pPr lvl="1"/>
            <a:r>
              <a:rPr lang="en-AU" dirty="0" smtClean="0"/>
              <a:t>Co-operative</a:t>
            </a:r>
          </a:p>
          <a:p>
            <a:pPr lvl="2"/>
            <a:r>
              <a:rPr lang="en-AU" dirty="0" smtClean="0"/>
              <a:t>Prey capture by lion pride </a:t>
            </a:r>
          </a:p>
          <a:p>
            <a:pPr lvl="2"/>
            <a:r>
              <a:rPr lang="en-AU" dirty="0" smtClean="0"/>
              <a:t>Courtship of long-tailed </a:t>
            </a:r>
            <a:r>
              <a:rPr lang="en-AU" dirty="0" err="1" smtClean="0"/>
              <a:t>manakin</a:t>
            </a:r>
            <a:endParaRPr lang="en-AU" dirty="0" smtClean="0"/>
          </a:p>
          <a:p>
            <a:pPr lvl="3">
              <a:buNone/>
            </a:pPr>
            <a:endParaRPr lang="en-AU" dirty="0" smtClean="0"/>
          </a:p>
          <a:p>
            <a:pPr lvl="1"/>
            <a:endParaRPr lang="en-AU" dirty="0"/>
          </a:p>
        </p:txBody>
      </p:sp>
      <p:pic>
        <p:nvPicPr>
          <p:cNvPr id="24578" name="Picture 2" descr="http://www.uwyo.edu/dbmcd/lab/ltmdan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1130" y="3500438"/>
            <a:ext cx="2903022" cy="2071702"/>
          </a:xfrm>
          <a:prstGeom prst="rect">
            <a:avLst/>
          </a:prstGeom>
          <a:noFill/>
        </p:spPr>
      </p:pic>
      <p:pic>
        <p:nvPicPr>
          <p:cNvPr id="24580" name="Picture 4" descr="http://pix.alaporte.net/pub/d/21315-1/32-+Lionesses+Hunting+Buffalo+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857628"/>
            <a:ext cx="3432767" cy="22796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Social &amp; territorial interactions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AU" dirty="0" smtClean="0"/>
              <a:t>Conflicting</a:t>
            </a:r>
          </a:p>
          <a:p>
            <a:pPr lvl="2"/>
            <a:r>
              <a:rPr lang="en-AU" dirty="0" smtClean="0"/>
              <a:t>Territory/resource aggression</a:t>
            </a:r>
          </a:p>
          <a:p>
            <a:pPr lvl="2"/>
            <a:r>
              <a:rPr lang="en-AU" dirty="0" smtClean="0"/>
              <a:t>Mate selection</a:t>
            </a:r>
          </a:p>
          <a:p>
            <a:pPr lvl="1"/>
            <a:endParaRPr lang="en-AU" dirty="0" smtClean="0"/>
          </a:p>
          <a:p>
            <a:r>
              <a:rPr lang="en-AU" dirty="0" smtClean="0"/>
              <a:t>Reproductive behaviour variation to distinguish spp. </a:t>
            </a:r>
          </a:p>
          <a:p>
            <a:pPr lvl="1"/>
            <a:r>
              <a:rPr lang="en-AU" dirty="0" smtClean="0"/>
              <a:t>May appear morphologically similar, but distinguishable by behaviour variation</a:t>
            </a:r>
          </a:p>
          <a:p>
            <a:pPr lvl="1"/>
            <a:endParaRPr lang="en-A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Social &amp; territorial interactions</a:t>
            </a:r>
            <a:endParaRPr lang="en-A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00174"/>
            <a:ext cx="6918324" cy="4025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857224" y="5857892"/>
            <a:ext cx="6572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Ravens of one spp. able to identify members of own spp. Why is this important?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Behaviour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Way an organism reacts to changes in its external or internal environment</a:t>
            </a:r>
          </a:p>
          <a:p>
            <a:r>
              <a:rPr lang="en-AU" dirty="0" smtClean="0"/>
              <a:t>Influenced by genetics and environment</a:t>
            </a:r>
          </a:p>
          <a:p>
            <a:r>
              <a:rPr lang="en-AU" dirty="0" smtClean="0"/>
              <a:t>Asks </a:t>
            </a:r>
            <a:r>
              <a:rPr lang="en-AU" b="1" dirty="0" smtClean="0"/>
              <a:t>“why” </a:t>
            </a:r>
            <a:r>
              <a:rPr lang="en-AU" dirty="0" smtClean="0"/>
              <a:t>(the behaviour exists)</a:t>
            </a:r>
          </a:p>
          <a:p>
            <a:r>
              <a:rPr lang="en-AU" dirty="0" smtClean="0"/>
              <a:t>Asks </a:t>
            </a:r>
            <a:r>
              <a:rPr lang="en-AU" b="1" dirty="0" smtClean="0"/>
              <a:t>“how” </a:t>
            </a:r>
            <a:r>
              <a:rPr lang="en-AU" dirty="0" smtClean="0"/>
              <a:t>(the behaviour is triggered, controlled, performed)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Social &amp; territorial interactions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Courtship behaviour </a:t>
            </a:r>
            <a:r>
              <a:rPr lang="en-AU" dirty="0" err="1" smtClean="0"/>
              <a:t>eg</a:t>
            </a:r>
            <a:r>
              <a:rPr lang="en-AU" dirty="0" smtClean="0"/>
              <a:t> mating dances, male song, allows both recognition and reproductive isolation. </a:t>
            </a:r>
          </a:p>
          <a:p>
            <a:r>
              <a:rPr lang="en-AU" dirty="0" smtClean="0"/>
              <a:t>Each of the stages of courtship depend on the behaviour of the partner. </a:t>
            </a:r>
          </a:p>
          <a:p>
            <a:r>
              <a:rPr lang="en-AU" dirty="0" smtClean="0"/>
              <a:t>The male will only move onto the second stage of the exhibition if the female shows certain responses in her behaviour. </a:t>
            </a:r>
          </a:p>
          <a:p>
            <a:r>
              <a:rPr lang="en-AU" dirty="0" smtClean="0"/>
              <a:t>He will only pass onto the third stage when she displays a second key behaviour</a:t>
            </a:r>
          </a:p>
          <a:p>
            <a:r>
              <a:rPr lang="en-AU" dirty="0" smtClean="0"/>
              <a:t>Prevents interbreeding and hybridisation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Group Organisation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Animal societies may exhibit one of more of these behaviours:</a:t>
            </a:r>
          </a:p>
          <a:p>
            <a:pPr lvl="1"/>
            <a:r>
              <a:rPr lang="en-AU" dirty="0" smtClean="0"/>
              <a:t>cooperative rearing of young by the group </a:t>
            </a:r>
          </a:p>
          <a:p>
            <a:pPr lvl="1"/>
            <a:r>
              <a:rPr lang="en-AU" dirty="0" smtClean="0"/>
              <a:t>overlapping generations living in a permanent, as opposed to seasonal, group </a:t>
            </a:r>
          </a:p>
          <a:p>
            <a:pPr lvl="1"/>
            <a:r>
              <a:rPr lang="en-AU" dirty="0" smtClean="0"/>
              <a:t>cooperative foraging or hunting </a:t>
            </a:r>
          </a:p>
          <a:p>
            <a:pPr lvl="1"/>
            <a:r>
              <a:rPr lang="en-AU" dirty="0" smtClean="0"/>
              <a:t>social learning (such as a young chimpanzee learning by observation to use a twig to fish for termites) </a:t>
            </a:r>
          </a:p>
          <a:p>
            <a:pPr lvl="1"/>
            <a:endParaRPr lang="en-AU" dirty="0" smtClean="0"/>
          </a:p>
          <a:p>
            <a:pPr lvl="1"/>
            <a:endParaRPr lang="en-AU" dirty="0" smtClean="0"/>
          </a:p>
          <a:p>
            <a:pPr lvl="1"/>
            <a:r>
              <a:rPr lang="en-AU" dirty="0" smtClean="0"/>
              <a:t>BBC Life of Mammals </a:t>
            </a:r>
            <a:r>
              <a:rPr lang="en-AU" dirty="0" err="1" smtClean="0"/>
              <a:t>ep</a:t>
            </a:r>
            <a:r>
              <a:rPr lang="en-AU" dirty="0" smtClean="0"/>
              <a:t> 9: </a:t>
            </a:r>
            <a:r>
              <a:rPr lang="en-AU" smtClean="0"/>
              <a:t>Social Climbers</a:t>
            </a:r>
            <a:endParaRPr lang="en-A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Group organisation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Caste system found in </a:t>
            </a:r>
            <a:r>
              <a:rPr lang="en-AU" i="1" dirty="0" err="1" smtClean="0"/>
              <a:t>eusocial</a:t>
            </a:r>
            <a:r>
              <a:rPr lang="en-AU" dirty="0" smtClean="0"/>
              <a:t> animals </a:t>
            </a:r>
            <a:r>
              <a:rPr lang="en-AU" dirty="0" err="1" smtClean="0"/>
              <a:t>eg</a:t>
            </a:r>
            <a:r>
              <a:rPr lang="en-AU" dirty="0" smtClean="0"/>
              <a:t> ants, bees, termites</a:t>
            </a:r>
          </a:p>
          <a:p>
            <a:r>
              <a:rPr lang="en-AU" dirty="0" smtClean="0"/>
              <a:t>Each caste has a different structure, with a different role in the group</a:t>
            </a:r>
          </a:p>
          <a:p>
            <a:endParaRPr lang="en-AU" dirty="0" smtClean="0"/>
          </a:p>
          <a:p>
            <a:r>
              <a:rPr lang="en-AU" dirty="0" smtClean="0"/>
              <a:t>BBC Life in the Undergrowth </a:t>
            </a:r>
            <a:r>
              <a:rPr lang="en-AU" dirty="0" err="1" smtClean="0"/>
              <a:t>ep</a:t>
            </a:r>
            <a:r>
              <a:rPr lang="en-AU" dirty="0" smtClean="0"/>
              <a:t> 5: </a:t>
            </a:r>
            <a:r>
              <a:rPr lang="en-AU" dirty="0" err="1" smtClean="0"/>
              <a:t>Supersocieties</a:t>
            </a:r>
            <a:endParaRPr lang="en-A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Learned Behaviour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Acquired or modified by experience</a:t>
            </a:r>
          </a:p>
          <a:p>
            <a:pPr>
              <a:buNone/>
            </a:pPr>
            <a:r>
              <a:rPr lang="en-AU" dirty="0" smtClean="0"/>
              <a:t>Types:</a:t>
            </a:r>
          </a:p>
          <a:p>
            <a:r>
              <a:rPr lang="en-AU" dirty="0" smtClean="0"/>
              <a:t>Habituation</a:t>
            </a:r>
          </a:p>
          <a:p>
            <a:r>
              <a:rPr lang="en-AU" dirty="0" smtClean="0"/>
              <a:t>Association</a:t>
            </a:r>
          </a:p>
          <a:p>
            <a:pPr lvl="1"/>
            <a:r>
              <a:rPr lang="en-AU" dirty="0" smtClean="0"/>
              <a:t>Classical Conditioning</a:t>
            </a:r>
          </a:p>
          <a:p>
            <a:pPr lvl="1"/>
            <a:r>
              <a:rPr lang="en-AU" dirty="0" smtClean="0"/>
              <a:t>Operant Conditioning (trial and error)</a:t>
            </a:r>
          </a:p>
          <a:p>
            <a:r>
              <a:rPr lang="en-AU" dirty="0" smtClean="0"/>
              <a:t>Insight (reasoning)</a:t>
            </a:r>
          </a:p>
          <a:p>
            <a:r>
              <a:rPr lang="en-AU" dirty="0" smtClean="0"/>
              <a:t>Imprinting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AU" b="1" dirty="0" smtClean="0"/>
              <a:t>Habituation</a:t>
            </a:r>
          </a:p>
          <a:p>
            <a:r>
              <a:rPr lang="en-AU" dirty="0" smtClean="0"/>
              <a:t>Learning involving loss of responsiveness to repetitive stimuli that do not reward or harm the animal. </a:t>
            </a:r>
          </a:p>
          <a:p>
            <a:r>
              <a:rPr lang="en-AU" dirty="0" smtClean="0"/>
              <a:t>Allows an animal to concentrate energy on signals that are important to survival and reproduction.</a:t>
            </a:r>
          </a:p>
          <a:p>
            <a:pPr>
              <a:buNone/>
            </a:pPr>
            <a:r>
              <a:rPr lang="en-AU" dirty="0" smtClean="0"/>
              <a:t>		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b="1" dirty="0" smtClean="0"/>
              <a:t>Associative</a:t>
            </a:r>
            <a:r>
              <a:rPr lang="en-AU" dirty="0" smtClean="0"/>
              <a:t> learning involves the linking of one kind of stimulus with another, or with a behaviour. </a:t>
            </a:r>
          </a:p>
          <a:p>
            <a:r>
              <a:rPr lang="en-AU" dirty="0" smtClean="0"/>
              <a:t>In general, an animal learns to associate stimuli that are relevant for survival</a:t>
            </a:r>
            <a:endParaRPr lang="en-AU" b="1" dirty="0" smtClean="0"/>
          </a:p>
          <a:p>
            <a:pPr lvl="1"/>
            <a:r>
              <a:rPr lang="en-AU" b="1" dirty="0" smtClean="0"/>
              <a:t>Classical Conditioning</a:t>
            </a:r>
          </a:p>
          <a:p>
            <a:pPr lvl="1"/>
            <a:r>
              <a:rPr lang="en-AU" b="1" dirty="0" smtClean="0"/>
              <a:t>Operant Conditioning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274320" lvl="1">
              <a:spcBef>
                <a:spcPts val="600"/>
              </a:spcBef>
              <a:buSzPct val="70000"/>
              <a:buNone/>
            </a:pPr>
            <a:r>
              <a:rPr lang="en-AU" b="1" dirty="0" smtClean="0"/>
              <a:t>Conditional Learning</a:t>
            </a:r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r>
              <a:rPr lang="en-AU" dirty="0" smtClean="0"/>
              <a:t>Animal learns to associate unrelated response with a stimulus</a:t>
            </a:r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r>
              <a:rPr lang="en-AU" dirty="0" smtClean="0"/>
              <a:t>Involuntary or innate response becomes associated positively or negatively with a stimulus that did not originally elicit that response. </a:t>
            </a:r>
          </a:p>
          <a:p>
            <a:pPr marL="548640" lvl="2">
              <a:spcBef>
                <a:spcPts val="600"/>
              </a:spcBef>
              <a:buSzPct val="70000"/>
            </a:pPr>
            <a:r>
              <a:rPr lang="en-AU" dirty="0" smtClean="0"/>
              <a:t>Ivan Pavlov experimented with a dog's innate behaviour of salivating. He conditioned a dog to associate the ringing of a bell with feeding (which caused salivation) so that even with the absence of food, the ringing of a bell would cause the dog to salivate.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Classical Conditioning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434" y="1468424"/>
            <a:ext cx="6671209" cy="481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Classical Conditioning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Certain circumstances need to be met for classical conditioning to occur.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The conditioned stimulus must proceed unconditioned stimulus.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i.e. must get bell before food.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There must be a short interval between the two stimuli – to make association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home video of conditioning behaviour</a:t>
            </a:r>
            <a:endParaRPr lang="en-AU" dirty="0"/>
          </a:p>
        </p:txBody>
      </p:sp>
      <p:pic>
        <p:nvPicPr>
          <p:cNvPr id="4" name="Picture 3" descr="moby 0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488" y="2571744"/>
            <a:ext cx="2857502" cy="38100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Behaviour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Behaviour in an organism = action that occurs in </a:t>
            </a:r>
            <a:r>
              <a:rPr lang="en-AU" b="1" dirty="0" smtClean="0">
                <a:solidFill>
                  <a:srgbClr val="FF0000"/>
                </a:solidFill>
              </a:rPr>
              <a:t>response</a:t>
            </a:r>
            <a:r>
              <a:rPr lang="en-AU" dirty="0" smtClean="0"/>
              <a:t> to a stimulus/stimuli</a:t>
            </a:r>
          </a:p>
          <a:p>
            <a:endParaRPr lang="en-US" dirty="0"/>
          </a:p>
        </p:txBody>
      </p:sp>
      <p:pic>
        <p:nvPicPr>
          <p:cNvPr id="1026" name="Picture 2" descr="http://www.photographyblog.com/gallery/data/510/12713-satin_bowerbird-cs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643182"/>
            <a:ext cx="5000660" cy="333377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3000372"/>
            <a:ext cx="128588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AU" dirty="0" smtClean="0"/>
              <a:t>Stimulus?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rot="5400000">
            <a:off x="428596" y="4000504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072330" y="3000372"/>
            <a:ext cx="107157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AU" dirty="0" smtClean="0"/>
              <a:t>Action?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6965173" y="4107661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85720" y="4857760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Urge to mate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072330" y="4929198"/>
            <a:ext cx="1214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Build Bower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Operant conditioning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Animal learns to behave in a certain way through repeated practice</a:t>
            </a:r>
          </a:p>
          <a:p>
            <a:r>
              <a:rPr lang="en-AU" dirty="0" smtClean="0"/>
              <a:t>(trial and error) involves learning to associate a behaviour with a reward or stimulus and modifying later behaviour accordingly. </a:t>
            </a:r>
          </a:p>
          <a:p>
            <a:r>
              <a:rPr lang="en-AU" dirty="0" smtClean="0"/>
              <a:t>B.F. Skinner in the 1930s using the "Skinner box," which rewards an animal with food when the correct coloured button or lever is pressed.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1785926"/>
            <a:ext cx="4371994" cy="4057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Reasoning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err="1" smtClean="0"/>
              <a:t>Analyze</a:t>
            </a:r>
            <a:r>
              <a:rPr lang="en-AU" dirty="0" smtClean="0"/>
              <a:t> problem &amp; devise solution using past experiences</a:t>
            </a:r>
          </a:p>
          <a:p>
            <a:r>
              <a:rPr lang="en-AU" dirty="0" smtClean="0"/>
              <a:t>Occurs when an animal applies past experiences to solve new problems without a period of trial and error. </a:t>
            </a:r>
          </a:p>
          <a:p>
            <a:r>
              <a:rPr lang="en-AU" dirty="0" smtClean="0"/>
              <a:t>Most complicated form of learning.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Imprinting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 Specialised type of learning limited to a critical time early in the life of an animal. </a:t>
            </a:r>
          </a:p>
          <a:p>
            <a:r>
              <a:rPr lang="en-AU" dirty="0" smtClean="0"/>
              <a:t>Irreversible. </a:t>
            </a:r>
          </a:p>
          <a:p>
            <a:r>
              <a:rPr lang="en-AU" dirty="0" err="1" smtClean="0"/>
              <a:t>Konrad</a:t>
            </a:r>
            <a:r>
              <a:rPr lang="en-AU" dirty="0" smtClean="0"/>
              <a:t> Lorenz - artificially incubating duck and goose eggs observed the newly hatched goslings and ducklings. </a:t>
            </a:r>
          </a:p>
          <a:p>
            <a:pPr lvl="1"/>
            <a:r>
              <a:rPr lang="en-AU" dirty="0" smtClean="0"/>
              <a:t>Formed a social bond with him instead of with their mothers.</a:t>
            </a:r>
          </a:p>
          <a:p>
            <a:pPr lvl="1"/>
            <a:r>
              <a:rPr lang="en-AU" dirty="0" smtClean="0"/>
              <a:t>The ducklings and goslings "imprinted" on him, the first moving object they saw following hatching.</a:t>
            </a:r>
          </a:p>
          <a:p>
            <a:pPr lvl="1"/>
            <a:r>
              <a:rPr lang="en-AU" dirty="0" smtClean="0"/>
              <a:t>Young bird does not instinctively recognize adult members of its own species but requires this special type of learning. 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pigeon.psy.tufts.edu/avc/zentall/images/defaul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160011"/>
            <a:ext cx="2214578" cy="3901329"/>
          </a:xfrm>
          <a:prstGeom prst="rect">
            <a:avLst/>
          </a:prstGeom>
          <a:noFill/>
        </p:spPr>
      </p:pic>
      <p:pic>
        <p:nvPicPr>
          <p:cNvPr id="13316" name="Picture 4" descr="http://mfrost.typepad.com/photos/uncategorized/386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1857364"/>
            <a:ext cx="5289026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Important to Note!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Instincts are not purely genetically determined</a:t>
            </a:r>
          </a:p>
          <a:p>
            <a:pPr lvl="1">
              <a:lnSpc>
                <a:spcPct val="90000"/>
              </a:lnSpc>
            </a:pPr>
            <a:r>
              <a:rPr lang="en-US" sz="2500" dirty="0" smtClean="0"/>
              <a:t>Many instincts are modified by learning</a:t>
            </a:r>
          </a:p>
          <a:p>
            <a:pPr lvl="1">
              <a:lnSpc>
                <a:spcPct val="90000"/>
              </a:lnSpc>
            </a:pPr>
            <a:r>
              <a:rPr lang="en-US" sz="2400" dirty="0" err="1" smtClean="0"/>
              <a:t>Eg</a:t>
            </a:r>
            <a:r>
              <a:rPr lang="en-US" sz="2400" dirty="0" smtClean="0"/>
              <a:t> Walking – instinctual but gets better with practice.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Learning is not purely environmentally influenced.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Genetic effects constrain what can be learned easily.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This helps you learn things that are useful.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Observation </a:t>
            </a:r>
            <a:r>
              <a:rPr lang="en-AU" dirty="0" err="1" smtClean="0"/>
              <a:t>vs</a:t>
            </a:r>
            <a:r>
              <a:rPr lang="en-AU" dirty="0" smtClean="0"/>
              <a:t> Inference</a:t>
            </a:r>
            <a:endParaRPr lang="en-AU" dirty="0"/>
          </a:p>
        </p:txBody>
      </p:sp>
      <p:pic>
        <p:nvPicPr>
          <p:cNvPr id="4" name="dolp_birth.mpg">
            <a:hlinkClick r:id="" action="ppaction://media"/>
          </p:cNvPr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43000" y="1751013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Observation </a:t>
            </a:r>
            <a:r>
              <a:rPr lang="en-AU" dirty="0" err="1" smtClean="0"/>
              <a:t>vs</a:t>
            </a:r>
            <a:r>
              <a:rPr lang="en-AU" dirty="0" smtClean="0"/>
              <a:t> Inference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What you </a:t>
            </a:r>
            <a:r>
              <a:rPr lang="en-AU" i="1" dirty="0" smtClean="0"/>
              <a:t>know</a:t>
            </a:r>
            <a:r>
              <a:rPr lang="en-AU" dirty="0" smtClean="0"/>
              <a:t> and can </a:t>
            </a:r>
            <a:r>
              <a:rPr lang="en-AU" i="1" dirty="0" smtClean="0"/>
              <a:t>verify </a:t>
            </a:r>
            <a:r>
              <a:rPr lang="en-AU" dirty="0" err="1" smtClean="0"/>
              <a:t>vs</a:t>
            </a:r>
            <a:r>
              <a:rPr lang="en-AU" dirty="0" smtClean="0"/>
              <a:t> what you </a:t>
            </a:r>
            <a:r>
              <a:rPr lang="en-AU" i="1" dirty="0" smtClean="0"/>
              <a:t>think</a:t>
            </a:r>
            <a:r>
              <a:rPr lang="en-AU" dirty="0" smtClean="0"/>
              <a:t> you know because you have concluded it.</a:t>
            </a:r>
          </a:p>
          <a:p>
            <a:r>
              <a:rPr lang="en-AU" dirty="0" smtClean="0"/>
              <a:t>Don’t pass off your </a:t>
            </a:r>
            <a:r>
              <a:rPr lang="en-AU" u="sng" dirty="0" smtClean="0"/>
              <a:t>inferences</a:t>
            </a:r>
            <a:r>
              <a:rPr lang="en-AU" dirty="0" smtClean="0"/>
              <a:t> as </a:t>
            </a:r>
            <a:r>
              <a:rPr lang="en-AU" u="sng" dirty="0" smtClean="0"/>
              <a:t>observations</a:t>
            </a:r>
            <a:r>
              <a:rPr lang="en-AU" dirty="0" smtClean="0"/>
              <a:t>!</a:t>
            </a:r>
          </a:p>
          <a:p>
            <a:r>
              <a:rPr lang="en-AU" dirty="0" smtClean="0"/>
              <a:t>So...</a:t>
            </a:r>
          </a:p>
          <a:p>
            <a:r>
              <a:rPr lang="en-AU" dirty="0" smtClean="0"/>
              <a:t>You can see and verify that dolphin broke surface; you can only infer that it took a breath.</a:t>
            </a:r>
          </a:p>
          <a:p>
            <a:r>
              <a:rPr lang="en-AU" dirty="0" smtClean="0"/>
              <a:t>You can see a dark fluid cloud; you can only infer that it is blood. </a:t>
            </a:r>
          </a:p>
          <a:p>
            <a:r>
              <a:rPr lang="en-AU" dirty="0" smtClean="0"/>
              <a:t>You can see that the mother’s head contacted the baby’s belly; you can only infer a deliberate push.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Observations </a:t>
            </a:r>
            <a:r>
              <a:rPr lang="en-AU" dirty="0" err="1" smtClean="0"/>
              <a:t>vs</a:t>
            </a:r>
            <a:r>
              <a:rPr lang="en-AU" dirty="0" smtClean="0"/>
              <a:t> Inference</a:t>
            </a:r>
            <a:endParaRPr lang="en-AU" dirty="0"/>
          </a:p>
        </p:txBody>
      </p:sp>
      <p:pic>
        <p:nvPicPr>
          <p:cNvPr id="4" name="dolp_hold.mpg">
            <a:hlinkClick r:id="" action="ppaction://media"/>
          </p:cNvPr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10097" y="1785926"/>
            <a:ext cx="6467088" cy="44093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Observation </a:t>
            </a:r>
            <a:r>
              <a:rPr lang="en-AU" dirty="0" err="1" smtClean="0"/>
              <a:t>vs</a:t>
            </a:r>
            <a:r>
              <a:rPr lang="en-AU" dirty="0" smtClean="0"/>
              <a:t> Inference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Seeing a large dolphin with a small dolphin does not always mean mother-baby</a:t>
            </a:r>
          </a:p>
          <a:p>
            <a:r>
              <a:rPr lang="en-AU" dirty="0" smtClean="0"/>
              <a:t>Treating that conclusion as an observation closes mind to other possibilities (the role of siblings? the role of fathers? etc?)</a:t>
            </a:r>
          </a:p>
          <a:p>
            <a:r>
              <a:rPr lang="en-AU" dirty="0" smtClean="0"/>
              <a:t>Other important elements of the scene?</a:t>
            </a:r>
          </a:p>
          <a:p>
            <a:r>
              <a:rPr lang="en-AU" dirty="0" smtClean="0"/>
              <a:t>Was it captive- or wild-based, and how do you know? </a:t>
            </a:r>
          </a:p>
          <a:p>
            <a:r>
              <a:rPr lang="en-AU" dirty="0" smtClean="0"/>
              <a:t>How long did it last?</a:t>
            </a:r>
          </a:p>
          <a:p>
            <a:r>
              <a:rPr lang="en-AU" dirty="0" smtClean="0"/>
              <a:t> Were there other individuals present, and what did they do?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Observations </a:t>
            </a:r>
            <a:r>
              <a:rPr lang="en-AU" dirty="0" err="1" smtClean="0"/>
              <a:t>vs</a:t>
            </a:r>
            <a:r>
              <a:rPr lang="en-AU" dirty="0" smtClean="0"/>
              <a:t> Inference</a:t>
            </a:r>
            <a:endParaRPr lang="en-AU" dirty="0"/>
          </a:p>
        </p:txBody>
      </p:sp>
      <p:pic>
        <p:nvPicPr>
          <p:cNvPr id="4" name="gir_lion.mpg">
            <a:hlinkClick r:id="" action="ppaction://media"/>
          </p:cNvPr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43000" y="1751013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8" name="Picture 8" descr="http://aes.iupui.edu/rwise/countries/NobelPrizeForLitera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285728"/>
            <a:ext cx="1619248" cy="161924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Observing Animal Behaviour</a:t>
            </a:r>
            <a:endParaRPr lang="en-US" dirty="0"/>
          </a:p>
        </p:txBody>
      </p:sp>
      <p:pic>
        <p:nvPicPr>
          <p:cNvPr id="15362" name="Picture 2" descr="Nikolaas Tinberge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714488"/>
            <a:ext cx="2323538" cy="3286148"/>
          </a:xfrm>
          <a:prstGeom prst="rect">
            <a:avLst/>
          </a:prstGeom>
          <a:noFill/>
        </p:spPr>
      </p:pic>
      <p:pic>
        <p:nvPicPr>
          <p:cNvPr id="15364" name="Picture 4" descr="Karl von Frisch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1857365"/>
            <a:ext cx="2222515" cy="3143272"/>
          </a:xfrm>
          <a:prstGeom prst="rect">
            <a:avLst/>
          </a:prstGeom>
          <a:noFill/>
        </p:spPr>
      </p:pic>
      <p:pic>
        <p:nvPicPr>
          <p:cNvPr id="15366" name="Picture 6" descr="Konrad Lorenz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1" y="1857364"/>
            <a:ext cx="2222515" cy="314327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500694" y="5357826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Konrad</a:t>
            </a:r>
            <a:r>
              <a:rPr lang="en-AU" dirty="0" smtClean="0"/>
              <a:t> </a:t>
            </a:r>
            <a:r>
              <a:rPr lang="en-AU" dirty="0" err="1" smtClean="0"/>
              <a:t>Korenz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143240" y="5429264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Karl von Frisch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42910" y="542926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Nikolaas</a:t>
            </a:r>
            <a:r>
              <a:rPr lang="en-AU" dirty="0" smtClean="0"/>
              <a:t> Tinbergen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Observations </a:t>
            </a:r>
            <a:r>
              <a:rPr lang="en-AU" dirty="0" err="1" smtClean="0"/>
              <a:t>vs</a:t>
            </a:r>
            <a:r>
              <a:rPr lang="en-AU" dirty="0" smtClean="0"/>
              <a:t> Inference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Did you assume this took place in Africa?</a:t>
            </a:r>
          </a:p>
          <a:p>
            <a:r>
              <a:rPr lang="en-AU" dirty="0" smtClean="0"/>
              <a:t>Asiatic Lion (India) – don’t make assumptions! Only state what you see!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Observations </a:t>
            </a:r>
            <a:r>
              <a:rPr lang="en-AU" dirty="0" err="1" smtClean="0"/>
              <a:t>vs</a:t>
            </a:r>
            <a:r>
              <a:rPr lang="en-AU" dirty="0" smtClean="0"/>
              <a:t> Inference</a:t>
            </a:r>
            <a:endParaRPr lang="en-AU" dirty="0"/>
          </a:p>
        </p:txBody>
      </p:sp>
      <p:pic>
        <p:nvPicPr>
          <p:cNvPr id="4" name="lion_hipping.mpg">
            <a:hlinkClick r:id="" action="ppaction://media"/>
          </p:cNvPr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57290" y="1928802"/>
            <a:ext cx="6114660" cy="41690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mute="1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Observations </a:t>
            </a:r>
            <a:r>
              <a:rPr lang="en-AU" dirty="0" err="1" smtClean="0"/>
              <a:t>vs</a:t>
            </a:r>
            <a:r>
              <a:rPr lang="en-AU" dirty="0" smtClean="0"/>
              <a:t> Inference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Recording observations</a:t>
            </a:r>
          </a:p>
          <a:p>
            <a:pPr lvl="1"/>
            <a:r>
              <a:rPr lang="en-AU" dirty="0" smtClean="0"/>
              <a:t>Ad lib sampling </a:t>
            </a:r>
          </a:p>
          <a:p>
            <a:pPr lvl="2"/>
            <a:r>
              <a:rPr lang="en-AU" dirty="0" smtClean="0"/>
              <a:t>Informal, note-taking of behaviours occurring at regular time intervals</a:t>
            </a:r>
          </a:p>
          <a:p>
            <a:pPr lvl="1"/>
            <a:endParaRPr lang="en-AU" dirty="0" smtClean="0"/>
          </a:p>
          <a:p>
            <a:pPr lvl="1"/>
            <a:r>
              <a:rPr lang="en-AU" dirty="0" err="1" smtClean="0"/>
              <a:t>Ethogram</a:t>
            </a:r>
            <a:r>
              <a:rPr lang="en-AU" dirty="0" smtClean="0"/>
              <a:t> (ethology = study of behaviour) </a:t>
            </a:r>
          </a:p>
          <a:p>
            <a:pPr lvl="2"/>
            <a:r>
              <a:rPr lang="en-AU" dirty="0" smtClean="0"/>
              <a:t>catalogue of an animal’s behavioural repertoire, detailing the different forms of behaviour that are displayed by an animal</a:t>
            </a:r>
          </a:p>
          <a:p>
            <a:pPr lvl="2"/>
            <a:r>
              <a:rPr lang="en-AU" dirty="0" smtClean="0"/>
              <a:t>Definitions should be clear, detailed and distinguishable from each other – don’t label the behaviour</a:t>
            </a:r>
          </a:p>
          <a:p>
            <a:pPr>
              <a:buNone/>
            </a:pPr>
            <a:r>
              <a:rPr lang="en-AU" dirty="0" smtClean="0">
                <a:solidFill>
                  <a:srgbClr val="00B050"/>
                </a:solidFill>
              </a:rPr>
              <a:t>Yes</a:t>
            </a:r>
            <a:r>
              <a:rPr lang="en-AU" dirty="0" smtClean="0"/>
              <a:t> – “open beak thrust...” </a:t>
            </a:r>
            <a:r>
              <a:rPr lang="en-AU" dirty="0" smtClean="0">
                <a:solidFill>
                  <a:srgbClr val="FF0000"/>
                </a:solidFill>
              </a:rPr>
              <a:t>No</a:t>
            </a:r>
            <a:r>
              <a:rPr lang="en-AU" dirty="0" smtClean="0"/>
              <a:t> – “threat behaviour”</a:t>
            </a:r>
            <a:endParaRPr lang="en-AU" dirty="0" smtClean="0">
              <a:solidFill>
                <a:srgbClr val="00B050"/>
              </a:solidFill>
            </a:endParaRPr>
          </a:p>
          <a:p>
            <a:pPr lvl="1">
              <a:buNone/>
            </a:pPr>
            <a:r>
              <a:rPr lang="en-AU" dirty="0" smtClean="0"/>
              <a:t>Example for birds:</a:t>
            </a:r>
          </a:p>
          <a:p>
            <a:pPr lvl="1"/>
            <a:r>
              <a:rPr lang="en-AU" sz="1800" b="1" dirty="0" smtClean="0"/>
              <a:t>Maintenance</a:t>
            </a:r>
            <a:r>
              <a:rPr lang="en-AU" sz="1400" b="1" dirty="0" smtClean="0"/>
              <a:t> </a:t>
            </a:r>
          </a:p>
          <a:p>
            <a:pPr lvl="1"/>
            <a:r>
              <a:rPr lang="en-AU" sz="1400" b="1" dirty="0" smtClean="0"/>
              <a:t>Self-Preening (SP): </a:t>
            </a:r>
            <a:r>
              <a:rPr lang="en-AU" sz="1400" dirty="0" smtClean="0"/>
              <a:t>The subject is manipulating its own feathers with its beak, stretching, or any other maintenance behaviour, including sunning</a:t>
            </a:r>
          </a:p>
          <a:p>
            <a:pPr lvl="1"/>
            <a:r>
              <a:rPr lang="en-AU" sz="1400" b="1" dirty="0" smtClean="0"/>
              <a:t>Bathing (water or dust) (BA): </a:t>
            </a:r>
            <a:r>
              <a:rPr lang="en-AU" sz="1400" dirty="0" smtClean="0"/>
              <a:t>The subject is coating its feathers with water or dust (connote with a w or d, i.e. </a:t>
            </a:r>
            <a:r>
              <a:rPr lang="en-AU" sz="1400" dirty="0" err="1" smtClean="0"/>
              <a:t>BA</a:t>
            </a:r>
            <a:r>
              <a:rPr lang="en-AU" sz="1400" baseline="-25000" dirty="0" err="1" smtClean="0"/>
              <a:t>w</a:t>
            </a:r>
            <a:r>
              <a:rPr lang="en-AU" sz="1400" dirty="0" smtClean="0"/>
              <a:t>).</a:t>
            </a:r>
            <a:br>
              <a:rPr lang="en-AU" sz="1400" dirty="0" smtClean="0"/>
            </a:br>
            <a:endParaRPr lang="en-A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Innate </a:t>
            </a:r>
            <a:r>
              <a:rPr lang="en-AU" dirty="0" err="1" smtClean="0"/>
              <a:t>vs</a:t>
            </a:r>
            <a:r>
              <a:rPr lang="en-AU" dirty="0" smtClean="0"/>
              <a:t> Learned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2500298" y="1785926"/>
            <a:ext cx="3500462" cy="1928826"/>
            <a:chOff x="2857488" y="1928802"/>
            <a:chExt cx="3500462" cy="1928826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4" name="Oval 3"/>
            <p:cNvSpPr/>
            <p:nvPr/>
          </p:nvSpPr>
          <p:spPr>
            <a:xfrm>
              <a:off x="2857488" y="1928802"/>
              <a:ext cx="3500462" cy="1928826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571868" y="2357430"/>
              <a:ext cx="2143140" cy="52322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AU" sz="2800" dirty="0" smtClean="0"/>
                <a:t>Behaviour</a:t>
              </a:r>
              <a:endParaRPr lang="en-US" sz="28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000364" y="2857496"/>
              <a:ext cx="33575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dirty="0" smtClean="0"/>
                <a:t>Activity performed in response to stimulus</a:t>
              </a:r>
              <a:endParaRPr lang="en-US" dirty="0"/>
            </a:p>
          </p:txBody>
        </p:sp>
      </p:grpSp>
      <p:sp>
        <p:nvSpPr>
          <p:cNvPr id="12" name="Bent-Up Arrow 11"/>
          <p:cNvSpPr/>
          <p:nvPr/>
        </p:nvSpPr>
        <p:spPr>
          <a:xfrm rot="10800000">
            <a:off x="1428728" y="2285992"/>
            <a:ext cx="785818" cy="178595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Bent-Up Arrow 14"/>
          <p:cNvSpPr/>
          <p:nvPr/>
        </p:nvSpPr>
        <p:spPr>
          <a:xfrm rot="10800000" flipH="1">
            <a:off x="6143636" y="2285992"/>
            <a:ext cx="785818" cy="178595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Alternate Process 16"/>
          <p:cNvSpPr/>
          <p:nvPr/>
        </p:nvSpPr>
        <p:spPr>
          <a:xfrm>
            <a:off x="571472" y="4429132"/>
            <a:ext cx="3071834" cy="1643074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Alternate Process 17"/>
          <p:cNvSpPr/>
          <p:nvPr/>
        </p:nvSpPr>
        <p:spPr>
          <a:xfrm>
            <a:off x="4929190" y="4429132"/>
            <a:ext cx="3071834" cy="1714512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000100" y="4500570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800" dirty="0" smtClean="0"/>
              <a:t>Innate</a:t>
            </a:r>
            <a:endParaRPr lang="en-US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5500694" y="4500570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800" dirty="0" smtClean="0"/>
              <a:t>Learned</a:t>
            </a:r>
            <a:endParaRPr lang="en-US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714348" y="5072074"/>
            <a:ext cx="2786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AU" dirty="0" smtClean="0"/>
              <a:t>Genetic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Same in all individuals of spp.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357818" y="5072074"/>
            <a:ext cx="22145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AU" dirty="0" smtClean="0"/>
              <a:t>Develop/change due to experience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Trial &amp; Error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Innate behaviour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Instinctive or Inborn</a:t>
            </a:r>
          </a:p>
          <a:p>
            <a:pPr lvl="1"/>
            <a:r>
              <a:rPr lang="en-AU" dirty="0" smtClean="0"/>
              <a:t>Essentially the same in all members of a spp.</a:t>
            </a:r>
          </a:p>
          <a:p>
            <a:r>
              <a:rPr lang="en-AU" dirty="0" smtClean="0"/>
              <a:t>Fully functional first time performed</a:t>
            </a:r>
          </a:p>
          <a:p>
            <a:r>
              <a:rPr lang="en-AU" dirty="0" smtClean="0"/>
              <a:t>Some improvement with performance or maturation</a:t>
            </a:r>
          </a:p>
          <a:p>
            <a:r>
              <a:rPr lang="en-AU" dirty="0" err="1" smtClean="0"/>
              <a:t>eg</a:t>
            </a:r>
            <a:endParaRPr lang="en-AU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6386" name="Picture 2" descr="http://www.puppyschool.co.uk/images/advice_information/find_good_breeder/Puppies_suckl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4286256"/>
            <a:ext cx="2095515" cy="15716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6072206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suckling</a:t>
            </a:r>
            <a:endParaRPr lang="en-US" dirty="0"/>
          </a:p>
        </p:txBody>
      </p:sp>
      <p:pic>
        <p:nvPicPr>
          <p:cNvPr id="16388" name="Picture 4" descr="http://www.familycourtchronicles.com/philosophy/nesting/stork-nest-buildi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714752"/>
            <a:ext cx="1709284" cy="214314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357554" y="614364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Nest building</a:t>
            </a:r>
            <a:endParaRPr lang="en-US" dirty="0"/>
          </a:p>
        </p:txBody>
      </p:sp>
      <p:pic>
        <p:nvPicPr>
          <p:cNvPr id="16390" name="Picture 6" descr="http://jameswoodward.files.wordpress.com/2010/02/spiders-we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3929066"/>
            <a:ext cx="2000264" cy="200026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000760" y="6143644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Web weaving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Innate Behaviour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5043510"/>
          </a:xfrm>
        </p:spPr>
        <p:txBody>
          <a:bodyPr>
            <a:normAutofit/>
          </a:bodyPr>
          <a:lstStyle/>
          <a:p>
            <a:r>
              <a:rPr lang="en-AU" dirty="0" smtClean="0"/>
              <a:t>Rhythmic behaviours – repeat on a regular basis</a:t>
            </a:r>
          </a:p>
          <a:p>
            <a:pPr lvl="1"/>
            <a:r>
              <a:rPr lang="en-AU" dirty="0" smtClean="0"/>
              <a:t>Feeding, sleeping, migration, hibernation/torpor</a:t>
            </a:r>
          </a:p>
          <a:p>
            <a:pPr lvl="1"/>
            <a:r>
              <a:rPr lang="en-AU" dirty="0" smtClean="0"/>
              <a:t>Regulated by internal (“biological clock”) and external factors (light cycles)</a:t>
            </a:r>
          </a:p>
          <a:p>
            <a:pPr lvl="1"/>
            <a:endParaRPr lang="en-AU" dirty="0" smtClean="0"/>
          </a:p>
          <a:p>
            <a:pPr lvl="1">
              <a:buNone/>
            </a:pPr>
            <a:endParaRPr lang="en-AU" sz="1600" dirty="0" smtClean="0"/>
          </a:p>
          <a:p>
            <a:pPr lvl="1">
              <a:buNone/>
            </a:pPr>
            <a:endParaRPr lang="en-AU" sz="1600" dirty="0" smtClean="0"/>
          </a:p>
          <a:p>
            <a:pPr lvl="1">
              <a:buNone/>
            </a:pPr>
            <a:endParaRPr lang="en-AU" sz="1600" dirty="0" smtClean="0"/>
          </a:p>
          <a:p>
            <a:pPr lvl="1">
              <a:buNone/>
            </a:pPr>
            <a:endParaRPr lang="en-AU" sz="1600" dirty="0" smtClean="0"/>
          </a:p>
          <a:p>
            <a:pPr lvl="1">
              <a:buNone/>
            </a:pPr>
            <a:endParaRPr lang="en-AU" sz="1600" dirty="0" smtClean="0"/>
          </a:p>
          <a:p>
            <a:pPr lvl="1">
              <a:buNone/>
            </a:pPr>
            <a:endParaRPr lang="en-AU" sz="1400" dirty="0" smtClean="0"/>
          </a:p>
          <a:p>
            <a:pPr lvl="1">
              <a:buNone/>
            </a:pPr>
            <a:endParaRPr lang="en-AU" sz="1400" dirty="0" smtClean="0"/>
          </a:p>
        </p:txBody>
      </p:sp>
      <p:pic>
        <p:nvPicPr>
          <p:cNvPr id="21506" name="Picture 2" descr="http://www.bear.org/website/images/stories/images/images-new/bear_curled_up_in_d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643314"/>
            <a:ext cx="3426933" cy="2310925"/>
          </a:xfrm>
          <a:prstGeom prst="rect">
            <a:avLst/>
          </a:prstGeom>
          <a:noFill/>
        </p:spPr>
      </p:pic>
      <p:pic>
        <p:nvPicPr>
          <p:cNvPr id="21512" name="Picture 8" descr="http://www.trekbaltics.com/pics/pics/Photo_s_for_Press/WEST_ESTONIA___Bird_migration_v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571876"/>
            <a:ext cx="3714776" cy="24886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Feeding Behaviours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Orca co-operative hunting:</a:t>
            </a:r>
          </a:p>
          <a:p>
            <a:pPr>
              <a:buNone/>
            </a:pPr>
            <a:r>
              <a:rPr lang="en-AU" dirty="0" smtClean="0"/>
              <a:t>	</a:t>
            </a:r>
            <a:r>
              <a:rPr lang="en-AU" dirty="0" smtClean="0">
                <a:hlinkClick r:id="rId2"/>
              </a:rPr>
              <a:t>http://www.youtube.com/watch?v=p3xmqbNsRSk</a:t>
            </a:r>
            <a:endParaRPr lang="en-AU" dirty="0" smtClean="0"/>
          </a:p>
          <a:p>
            <a:pPr>
              <a:buNone/>
            </a:pPr>
            <a:endParaRPr lang="en-AU" dirty="0" smtClean="0"/>
          </a:p>
          <a:p>
            <a:r>
              <a:rPr lang="en-AU" dirty="0" err="1" smtClean="0"/>
              <a:t>Humback</a:t>
            </a:r>
            <a:r>
              <a:rPr lang="en-AU" dirty="0" smtClean="0"/>
              <a:t> whale bubble-netting:</a:t>
            </a:r>
          </a:p>
          <a:p>
            <a:pPr>
              <a:buNone/>
            </a:pPr>
            <a:r>
              <a:rPr lang="en-AU" dirty="0" smtClean="0"/>
              <a:t>	http://www.youtube.com/watch?v=vJvfjiCTvq4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Migration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Regular, recurrent, seasonal movement of populations from one geographic location to another and back again</a:t>
            </a:r>
          </a:p>
          <a:p>
            <a:r>
              <a:rPr lang="en-AU" dirty="0" smtClean="0"/>
              <a:t>Response to change in temperature (winter) or reduction in food resources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6286520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Salmon migrating to spawn</a:t>
            </a:r>
            <a:endParaRPr lang="en-US" dirty="0"/>
          </a:p>
        </p:txBody>
      </p:sp>
      <p:pic>
        <p:nvPicPr>
          <p:cNvPr id="22532" name="Picture 4" descr="http://www.zunal.com/myaccount/uploads/sockeye-salmon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929066"/>
            <a:ext cx="3214710" cy="2216098"/>
          </a:xfrm>
          <a:prstGeom prst="rect">
            <a:avLst/>
          </a:prstGeom>
          <a:noFill/>
        </p:spPr>
      </p:pic>
      <p:pic>
        <p:nvPicPr>
          <p:cNvPr id="22534" name="Picture 6" descr="http://www.kenyasafaripackages.com/wildebeestsmasa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714752"/>
            <a:ext cx="3408180" cy="243018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429124" y="6215082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Wildebeest mass migration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1019</TotalTime>
  <Words>1648</Words>
  <Application>Microsoft Office PowerPoint</Application>
  <PresentationFormat>On-screen Show (4:3)</PresentationFormat>
  <Paragraphs>237</Paragraphs>
  <Slides>42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Oriel</vt:lpstr>
      <vt:lpstr>Behaviours for Survival</vt:lpstr>
      <vt:lpstr>Behaviour</vt:lpstr>
      <vt:lpstr>Behaviour Definition</vt:lpstr>
      <vt:lpstr>Observing Animal Behaviour</vt:lpstr>
      <vt:lpstr>Innate vs Learned</vt:lpstr>
      <vt:lpstr>Innate behaviour</vt:lpstr>
      <vt:lpstr>Innate Behaviour</vt:lpstr>
      <vt:lpstr>Feeding Behaviours</vt:lpstr>
      <vt:lpstr>Migration</vt:lpstr>
      <vt:lpstr>Communication</vt:lpstr>
      <vt:lpstr>Slide 11</vt:lpstr>
      <vt:lpstr>Case Study: Stickleback fish</vt:lpstr>
      <vt:lpstr>Case Study: Stickleback fish</vt:lpstr>
      <vt:lpstr>Stickleback male aggression</vt:lpstr>
      <vt:lpstr>Stickleback male aggression</vt:lpstr>
      <vt:lpstr>Case study: White-winged-tanagar-shrike</vt:lpstr>
      <vt:lpstr>Social &amp; territorial interactions</vt:lpstr>
      <vt:lpstr>Social &amp; territorial interactions</vt:lpstr>
      <vt:lpstr>Social &amp; territorial interactions</vt:lpstr>
      <vt:lpstr>Social &amp; territorial interactions</vt:lpstr>
      <vt:lpstr>Group Organisation</vt:lpstr>
      <vt:lpstr>Group organisation</vt:lpstr>
      <vt:lpstr>Learned Behaviour</vt:lpstr>
      <vt:lpstr>Slide 24</vt:lpstr>
      <vt:lpstr>Slide 25</vt:lpstr>
      <vt:lpstr>Slide 26</vt:lpstr>
      <vt:lpstr>Classical Conditioning</vt:lpstr>
      <vt:lpstr>Classical Conditioning</vt:lpstr>
      <vt:lpstr>Slide 29</vt:lpstr>
      <vt:lpstr>Operant conditioning</vt:lpstr>
      <vt:lpstr>Reasoning</vt:lpstr>
      <vt:lpstr>Imprinting</vt:lpstr>
      <vt:lpstr>Slide 33</vt:lpstr>
      <vt:lpstr>Important to Note!</vt:lpstr>
      <vt:lpstr>Observation vs Inference</vt:lpstr>
      <vt:lpstr>Observation vs Inference</vt:lpstr>
      <vt:lpstr>Observations vs Inference</vt:lpstr>
      <vt:lpstr>Observation vs Inference</vt:lpstr>
      <vt:lpstr>Observations vs Inference</vt:lpstr>
      <vt:lpstr>Observations vs Inference</vt:lpstr>
      <vt:lpstr>Observations vs Inference</vt:lpstr>
      <vt:lpstr>Observations vs Inference</vt:lpstr>
    </vt:vector>
  </TitlesOfParts>
  <Company>Chandler Secondary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Behaviours for Survival</dc:title>
  <dc:creator>Administrator</dc:creator>
  <cp:lastModifiedBy>user</cp:lastModifiedBy>
  <cp:revision>139</cp:revision>
  <dcterms:created xsi:type="dcterms:W3CDTF">2010-08-31T23:15:10Z</dcterms:created>
  <dcterms:modified xsi:type="dcterms:W3CDTF">2010-09-08T00:35:15Z</dcterms:modified>
</cp:coreProperties>
</file>