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9" r:id="rId4"/>
    <p:sldId id="270" r:id="rId5"/>
    <p:sldId id="261" r:id="rId6"/>
    <p:sldId id="263" r:id="rId7"/>
    <p:sldId id="272" r:id="rId8"/>
    <p:sldId id="262" r:id="rId9"/>
    <p:sldId id="264" r:id="rId10"/>
    <p:sldId id="265" r:id="rId11"/>
    <p:sldId id="266" r:id="rId12"/>
    <p:sldId id="267" r:id="rId13"/>
    <p:sldId id="268" r:id="rId14"/>
    <p:sldId id="273" r:id="rId15"/>
    <p:sldId id="271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597" autoAdjust="0"/>
    <p:restoredTop sz="81866" autoAdjust="0"/>
  </p:normalViewPr>
  <p:slideViewPr>
    <p:cSldViewPr>
      <p:cViewPr varScale="1">
        <p:scale>
          <a:sx n="75" d="100"/>
          <a:sy n="75" d="100"/>
        </p:scale>
        <p:origin x="-123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7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65C292-5570-44F4-9599-686A85863603}" type="datetimeFigureOut">
              <a:rPr lang="en-US" smtClean="0"/>
              <a:pPr/>
              <a:t>10/8/2010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CEEFBF-5622-495F-B3E8-BAAD6AEA6487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EEFBF-5622-495F-B3E8-BAAD6AEA6487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EEFBF-5622-495F-B3E8-BAAD6AEA6487}" type="slidenum">
              <a:rPr lang="en-AU" smtClean="0"/>
              <a:pPr/>
              <a:t>10</a:t>
            </a:fld>
            <a:endParaRPr lang="en-A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EEFBF-5622-495F-B3E8-BAAD6AEA6487}" type="slidenum">
              <a:rPr lang="en-AU" smtClean="0"/>
              <a:pPr/>
              <a:t>11</a:t>
            </a:fld>
            <a:endParaRPr lang="en-A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EEFBF-5622-495F-B3E8-BAAD6AEA6487}" type="slidenum">
              <a:rPr lang="en-AU" smtClean="0"/>
              <a:pPr/>
              <a:t>12</a:t>
            </a:fld>
            <a:endParaRPr lang="en-A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EEFBF-5622-495F-B3E8-BAAD6AEA6487}" type="slidenum">
              <a:rPr lang="en-AU" smtClean="0"/>
              <a:pPr/>
              <a:t>13</a:t>
            </a:fld>
            <a:endParaRPr lang="en-A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EEFBF-5622-495F-B3E8-BAAD6AEA6487}" type="slidenum">
              <a:rPr lang="en-AU" smtClean="0"/>
              <a:pPr/>
              <a:t>14</a:t>
            </a:fld>
            <a:endParaRPr lang="en-A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EEFBF-5622-495F-B3E8-BAAD6AEA6487}" type="slidenum">
              <a:rPr lang="en-AU" smtClean="0"/>
              <a:pPr/>
              <a:t>15</a:t>
            </a:fld>
            <a:endParaRPr lang="en-A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EEFBF-5622-495F-B3E8-BAAD6AEA6487}" type="slidenum">
              <a:rPr lang="en-AU" smtClean="0"/>
              <a:pPr/>
              <a:t>16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EEFBF-5622-495F-B3E8-BAAD6AEA6487}" type="slidenum">
              <a:rPr lang="en-AU" smtClean="0"/>
              <a:pPr/>
              <a:t>2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EEFBF-5622-495F-B3E8-BAAD6AEA6487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EEFBF-5622-495F-B3E8-BAAD6AEA6487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EEFBF-5622-495F-B3E8-BAAD6AEA6487}" type="slidenum">
              <a:rPr lang="en-AU" smtClean="0"/>
              <a:pPr/>
              <a:t>5</a:t>
            </a:fld>
            <a:endParaRPr lang="en-A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EEFBF-5622-495F-B3E8-BAAD6AEA6487}" type="slidenum">
              <a:rPr lang="en-AU" smtClean="0"/>
              <a:pPr/>
              <a:t>6</a:t>
            </a:fld>
            <a:endParaRPr lang="en-A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EEFBF-5622-495F-B3E8-BAAD6AEA6487}" type="slidenum">
              <a:rPr lang="en-AU" smtClean="0"/>
              <a:pPr/>
              <a:t>7</a:t>
            </a:fld>
            <a:endParaRPr lang="en-A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EEFBF-5622-495F-B3E8-BAAD6AEA6487}" type="slidenum">
              <a:rPr lang="en-AU" smtClean="0"/>
              <a:pPr/>
              <a:t>8</a:t>
            </a:fld>
            <a:endParaRPr lang="en-A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EEFBF-5622-495F-B3E8-BAAD6AEA6487}" type="slidenum">
              <a:rPr lang="en-AU" smtClean="0"/>
              <a:pPr/>
              <a:t>9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E2A2A-8106-4D1D-9BD5-EE6031489A1E}" type="datetimeFigureOut">
              <a:rPr lang="en-US" smtClean="0"/>
              <a:pPr/>
              <a:t>10/8/2010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C114A-FDD4-49A1-8D7E-04498F68675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E2A2A-8106-4D1D-9BD5-EE6031489A1E}" type="datetimeFigureOut">
              <a:rPr lang="en-US" smtClean="0"/>
              <a:pPr/>
              <a:t>10/8/2010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C114A-FDD4-49A1-8D7E-04498F68675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E2A2A-8106-4D1D-9BD5-EE6031489A1E}" type="datetimeFigureOut">
              <a:rPr lang="en-US" smtClean="0"/>
              <a:pPr/>
              <a:t>10/8/2010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C114A-FDD4-49A1-8D7E-04498F68675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E2A2A-8106-4D1D-9BD5-EE6031489A1E}" type="datetimeFigureOut">
              <a:rPr lang="en-US" smtClean="0"/>
              <a:pPr/>
              <a:t>10/8/2010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C114A-FDD4-49A1-8D7E-04498F68675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E2A2A-8106-4D1D-9BD5-EE6031489A1E}" type="datetimeFigureOut">
              <a:rPr lang="en-US" smtClean="0"/>
              <a:pPr/>
              <a:t>10/8/2010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C114A-FDD4-49A1-8D7E-04498F68675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E2A2A-8106-4D1D-9BD5-EE6031489A1E}" type="datetimeFigureOut">
              <a:rPr lang="en-US" smtClean="0"/>
              <a:pPr/>
              <a:t>10/8/2010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C114A-FDD4-49A1-8D7E-04498F68675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E2A2A-8106-4D1D-9BD5-EE6031489A1E}" type="datetimeFigureOut">
              <a:rPr lang="en-US" smtClean="0"/>
              <a:pPr/>
              <a:t>10/8/2010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C114A-FDD4-49A1-8D7E-04498F68675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E2A2A-8106-4D1D-9BD5-EE6031489A1E}" type="datetimeFigureOut">
              <a:rPr lang="en-US" smtClean="0"/>
              <a:pPr/>
              <a:t>10/8/2010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C114A-FDD4-49A1-8D7E-04498F68675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E2A2A-8106-4D1D-9BD5-EE6031489A1E}" type="datetimeFigureOut">
              <a:rPr lang="en-US" smtClean="0"/>
              <a:pPr/>
              <a:t>10/8/2010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C114A-FDD4-49A1-8D7E-04498F68675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E2A2A-8106-4D1D-9BD5-EE6031489A1E}" type="datetimeFigureOut">
              <a:rPr lang="en-US" smtClean="0"/>
              <a:pPr/>
              <a:t>10/8/2010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C114A-FDD4-49A1-8D7E-04498F68675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E2A2A-8106-4D1D-9BD5-EE6031489A1E}" type="datetimeFigureOut">
              <a:rPr lang="en-US" smtClean="0"/>
              <a:pPr/>
              <a:t>10/8/2010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C114A-FDD4-49A1-8D7E-04498F68675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E2A2A-8106-4D1D-9BD5-EE6031489A1E}" type="datetimeFigureOut">
              <a:rPr lang="en-US" smtClean="0"/>
              <a:pPr/>
              <a:t>10/8/2010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C114A-FDD4-49A1-8D7E-04498F68675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rkweb.vic.gov.au/1park_display.cfm?park=217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rkweb.vic.gov.au/1park_display.cfm?park=217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2286015"/>
          </a:xfrm>
        </p:spPr>
        <p:txBody>
          <a:bodyPr>
            <a:normAutofit/>
          </a:bodyPr>
          <a:lstStyle/>
          <a:p>
            <a:r>
              <a:rPr lang="en-AU" dirty="0" smtClean="0"/>
              <a:t>Biology Field Trip</a:t>
            </a:r>
            <a:br>
              <a:rPr lang="en-AU" dirty="0" smtClean="0"/>
            </a:br>
            <a:r>
              <a:rPr lang="en-AU" sz="6600" dirty="0" smtClean="0"/>
              <a:t>Wilsons Promontory</a:t>
            </a:r>
            <a:endParaRPr lang="en-AU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4214810" y="5638800"/>
            <a:ext cx="857256" cy="219092"/>
          </a:xfrm>
        </p:spPr>
        <p:txBody>
          <a:bodyPr>
            <a:normAutofit fontScale="32500" lnSpcReduction="20000"/>
          </a:bodyPr>
          <a:lstStyle/>
          <a:p>
            <a:endParaRPr lang="en-AU" dirty="0"/>
          </a:p>
        </p:txBody>
      </p:sp>
      <p:pic>
        <p:nvPicPr>
          <p:cNvPr id="4" name="Picture 3" descr="Squeaky Bay - Wilsons Pr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2786058"/>
            <a:ext cx="5713684" cy="31482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14480" y="6286520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Melinda Kelly 22557944</a:t>
            </a:r>
            <a:endParaRPr lang="en-A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3600" dirty="0" smtClean="0">
                <a:solidFill>
                  <a:srgbClr val="00B050"/>
                </a:solidFill>
              </a:rPr>
              <a:t>Before the field trip</a:t>
            </a:r>
            <a:endParaRPr lang="en-AU" sz="3600" dirty="0">
              <a:solidFill>
                <a:srgbClr val="00B05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757610" cy="5208610"/>
          </a:xfrm>
        </p:spPr>
        <p:txBody>
          <a:bodyPr>
            <a:normAutofit fontScale="70000" lnSpcReduction="20000"/>
          </a:bodyPr>
          <a:lstStyle/>
          <a:p>
            <a:r>
              <a:rPr lang="en-AU" sz="1800" dirty="0" smtClean="0"/>
              <a:t>Know what the following bird species look like, we may see them;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Cape Barron Goose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Black Swan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Ducks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Cormorants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Egret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Heron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Spoonbill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Ibis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Eagle – Wedge Tail, White Bellied Sea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Purple Swamp hen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Crested Pigeon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Cockatoos</a:t>
            </a:r>
            <a:br>
              <a:rPr lang="en-AU" sz="1800" dirty="0" smtClean="0"/>
            </a:br>
            <a:r>
              <a:rPr lang="en-AU" sz="1800" dirty="0" smtClean="0"/>
              <a:t>Rainbow Lorikeet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King Parrots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Crimson Rosella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Kingfisher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Kookaburra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Wrens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Honeyeaters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Magpie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Magpie lark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Pied Currawong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Raven 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Emu</a:t>
            </a:r>
          </a:p>
          <a:p>
            <a:endParaRPr lang="en-AU" dirty="0" smtClean="0"/>
          </a:p>
          <a:p>
            <a:pPr>
              <a:buFont typeface="Arial" pitchFamily="34" charset="0"/>
              <a:buChar char="•"/>
            </a:pPr>
            <a:endParaRPr lang="en-AU" dirty="0"/>
          </a:p>
        </p:txBody>
      </p:sp>
      <p:sp>
        <p:nvSpPr>
          <p:cNvPr id="9" name="TextBox 8"/>
          <p:cNvSpPr txBox="1"/>
          <p:nvPr/>
        </p:nvSpPr>
        <p:spPr>
          <a:xfrm>
            <a:off x="4214810" y="5500702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Emu, Wilsons Promontory</a:t>
            </a:r>
            <a:endParaRPr lang="en-AU" dirty="0"/>
          </a:p>
        </p:txBody>
      </p:sp>
      <p:pic>
        <p:nvPicPr>
          <p:cNvPr id="6" name="Content Placeholder 5" descr="emu wp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386236" y="2000240"/>
            <a:ext cx="4598010" cy="3143272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3600" dirty="0" smtClean="0">
                <a:solidFill>
                  <a:srgbClr val="00B050"/>
                </a:solidFill>
              </a:rPr>
              <a:t>Before the field trip</a:t>
            </a:r>
            <a:endParaRPr lang="en-AU" sz="3600" dirty="0">
              <a:solidFill>
                <a:srgbClr val="00B050"/>
              </a:solidFill>
            </a:endParaRPr>
          </a:p>
        </p:txBody>
      </p:sp>
      <p:pic>
        <p:nvPicPr>
          <p:cNvPr id="8" name="Content Placeholder 7" descr="wombat WP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0100" y="4929174"/>
            <a:ext cx="2571768" cy="1928826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AU" dirty="0" smtClean="0"/>
              <a:t>We may also see or see evidence of the following animals;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Wombats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Wallabies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Kangaroos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Hog deer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Wild cats 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Foxes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Yabbies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Swamp rat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Insects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Possums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New Holland mouse</a:t>
            </a:r>
          </a:p>
          <a:p>
            <a:pPr>
              <a:buFont typeface="Arial" pitchFamily="34" charset="0"/>
              <a:buChar char="•"/>
            </a:pPr>
            <a:endParaRPr lang="en-AU" dirty="0" smtClean="0"/>
          </a:p>
          <a:p>
            <a:pPr>
              <a:buFont typeface="Arial" pitchFamily="34" charset="0"/>
              <a:buChar char="•"/>
            </a:pPr>
            <a:endParaRPr lang="en-AU" dirty="0"/>
          </a:p>
        </p:txBody>
      </p:sp>
      <p:pic>
        <p:nvPicPr>
          <p:cNvPr id="9" name="Picture 8" descr="new holland mouse wp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3306" y="1159624"/>
            <a:ext cx="5500694" cy="373779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57752" y="5214950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The endangered New Holland Mouse</a:t>
            </a:r>
            <a:endParaRPr lang="en-AU" dirty="0"/>
          </a:p>
        </p:txBody>
      </p:sp>
      <p:sp>
        <p:nvSpPr>
          <p:cNvPr id="11" name="TextBox 10"/>
          <p:cNvSpPr txBox="1"/>
          <p:nvPr/>
        </p:nvSpPr>
        <p:spPr>
          <a:xfrm>
            <a:off x="3714744" y="6286520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Common wombat </a:t>
            </a:r>
            <a:endParaRPr lang="en-A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28596" y="3929066"/>
            <a:ext cx="8001056" cy="21431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Rounded Rectangle 3"/>
          <p:cNvSpPr/>
          <p:nvPr/>
        </p:nvSpPr>
        <p:spPr>
          <a:xfrm>
            <a:off x="500034" y="1571612"/>
            <a:ext cx="7786742" cy="20717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4000" dirty="0" smtClean="0">
                <a:solidFill>
                  <a:srgbClr val="00B050"/>
                </a:solidFill>
              </a:rPr>
              <a:t>Resources </a:t>
            </a:r>
            <a:br>
              <a:rPr lang="en-AU" sz="4000" dirty="0" smtClean="0">
                <a:solidFill>
                  <a:srgbClr val="00B050"/>
                </a:solidFill>
              </a:rPr>
            </a:br>
            <a:r>
              <a:rPr lang="en-AU" sz="4000" dirty="0" smtClean="0">
                <a:solidFill>
                  <a:srgbClr val="00B050"/>
                </a:solidFill>
              </a:rPr>
              <a:t> Pre and Post Field Trip</a:t>
            </a:r>
            <a:endParaRPr lang="en-AU" sz="4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  <a:ln>
            <a:noFill/>
          </a:ln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AU" sz="2800" b="1" dirty="0" smtClean="0"/>
              <a:t>The following resources may help with identification:</a:t>
            </a:r>
            <a:endParaRPr lang="en-AU" sz="2800" dirty="0" smtClean="0"/>
          </a:p>
          <a:p>
            <a:pPr>
              <a:buNone/>
            </a:pPr>
            <a:r>
              <a:rPr lang="en-AU" sz="2000" dirty="0" smtClean="0"/>
              <a:t>Meagher, D. &amp; </a:t>
            </a:r>
            <a:r>
              <a:rPr lang="en-AU" sz="2000" dirty="0" err="1" smtClean="0"/>
              <a:t>Kohout</a:t>
            </a:r>
            <a:r>
              <a:rPr lang="en-AU" sz="2000" dirty="0" smtClean="0"/>
              <a:t>, M. 2001. </a:t>
            </a:r>
            <a:r>
              <a:rPr lang="en-AU" sz="2000" i="1" dirty="0" smtClean="0"/>
              <a:t>A field guide to Wilsons Promontory</a:t>
            </a:r>
            <a:r>
              <a:rPr lang="en-AU" sz="2000" dirty="0" smtClean="0"/>
              <a:t>. South Melbourne: Oxford University Press.</a:t>
            </a:r>
          </a:p>
          <a:p>
            <a:pPr>
              <a:buNone/>
            </a:pPr>
            <a:r>
              <a:rPr lang="en-AU" sz="2000" dirty="0" err="1" smtClean="0"/>
              <a:t>Ingamells</a:t>
            </a:r>
            <a:r>
              <a:rPr lang="en-AU" sz="2000" dirty="0" smtClean="0"/>
              <a:t>, P. 1999. </a:t>
            </a:r>
            <a:r>
              <a:rPr lang="en-AU" sz="2000" i="1" dirty="0" smtClean="0"/>
              <a:t>Discovering the Prom</a:t>
            </a:r>
            <a:r>
              <a:rPr lang="en-AU" sz="2000" dirty="0" smtClean="0"/>
              <a:t>. East Melbourne: Victorian National Parks Association.</a:t>
            </a:r>
          </a:p>
          <a:p>
            <a:pPr>
              <a:buNone/>
            </a:pPr>
            <a:endParaRPr lang="en-AU" sz="2000" dirty="0" smtClean="0"/>
          </a:p>
          <a:p>
            <a:pPr>
              <a:buNone/>
            </a:pPr>
            <a:endParaRPr lang="en-AU" sz="2000" dirty="0" smtClean="0"/>
          </a:p>
          <a:p>
            <a:pPr>
              <a:buNone/>
            </a:pPr>
            <a:r>
              <a:rPr lang="en-AU" sz="2800" b="1" dirty="0" smtClean="0"/>
              <a:t>The following resources may help with transects, adaptations, examples of biotic and </a:t>
            </a:r>
            <a:r>
              <a:rPr lang="en-AU" sz="2800" b="1" dirty="0" err="1" smtClean="0"/>
              <a:t>abiotic</a:t>
            </a:r>
            <a:r>
              <a:rPr lang="en-AU" sz="2800" b="1" dirty="0" smtClean="0"/>
              <a:t> factors, how plants regenerate after fire, monitoring techniques:</a:t>
            </a:r>
            <a:endParaRPr lang="en-AU" sz="2800" dirty="0" smtClean="0"/>
          </a:p>
          <a:p>
            <a:pPr>
              <a:buNone/>
            </a:pPr>
            <a:r>
              <a:rPr lang="en-AU" sz="2000" dirty="0" smtClean="0"/>
              <a:t>Evans, B., </a:t>
            </a:r>
            <a:r>
              <a:rPr lang="en-AU" sz="2000" dirty="0" err="1" smtClean="0"/>
              <a:t>Ladiges</a:t>
            </a:r>
            <a:r>
              <a:rPr lang="en-AU" sz="2000" dirty="0" smtClean="0"/>
              <a:t>, P., McKenzie, J. &amp; Sanders, Y. 2007 </a:t>
            </a:r>
            <a:r>
              <a:rPr lang="en-AU" sz="2000" i="1" dirty="0" smtClean="0"/>
              <a:t>Heinemann Biology 1. </a:t>
            </a:r>
            <a:r>
              <a:rPr lang="en-AU" sz="2000" dirty="0" smtClean="0"/>
              <a:t>Port Melbourne: Harcourt Education.</a:t>
            </a:r>
          </a:p>
          <a:p>
            <a:pPr>
              <a:buNone/>
            </a:pP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6143644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3"/>
              </a:rPr>
              <a:t>http://www.parkweb.vic.gov.au/1park_display.cfm?park=217</a:t>
            </a:r>
            <a:endParaRPr lang="en-A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00B050"/>
                </a:solidFill>
              </a:rPr>
              <a:t>Post field trip </a:t>
            </a:r>
            <a:br>
              <a:rPr lang="en-AU" dirty="0" smtClean="0">
                <a:solidFill>
                  <a:srgbClr val="00B050"/>
                </a:solidFill>
              </a:rPr>
            </a:br>
            <a:r>
              <a:rPr lang="en-AU" dirty="0" smtClean="0">
                <a:solidFill>
                  <a:srgbClr val="00B050"/>
                </a:solidFill>
              </a:rPr>
              <a:t>Your assignment should include:</a:t>
            </a:r>
            <a:endParaRPr lang="en-AU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r>
              <a:rPr lang="en-AU" dirty="0" smtClean="0"/>
              <a:t>Title page</a:t>
            </a:r>
          </a:p>
          <a:p>
            <a:r>
              <a:rPr lang="en-AU" dirty="0" smtClean="0"/>
              <a:t>Discussion and listing of;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AU" dirty="0" smtClean="0"/>
              <a:t>The main species is each habitat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AU" dirty="0" err="1" smtClean="0"/>
              <a:t>Abiotic</a:t>
            </a:r>
            <a:r>
              <a:rPr lang="en-AU" dirty="0" smtClean="0"/>
              <a:t> factors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AU" dirty="0" smtClean="0"/>
              <a:t>Adaptations and structure of species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AU" dirty="0" smtClean="0"/>
              <a:t>Transect and stratification diagrams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AU" dirty="0" smtClean="0"/>
              <a:t>Special features relating to fire survival and regeneration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AU" dirty="0" smtClean="0"/>
              <a:t>Biotic factors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AU" dirty="0" smtClean="0"/>
              <a:t>Pest species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AU" dirty="0" smtClean="0"/>
              <a:t>Endangered species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AU" dirty="0" smtClean="0"/>
              <a:t>Population control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AU" dirty="0" smtClean="0"/>
              <a:t>Food web diagrams for each habitat</a:t>
            </a:r>
          </a:p>
          <a:p>
            <a:pPr marL="514350" indent="-514350"/>
            <a:r>
              <a:rPr lang="en-AU" dirty="0" smtClean="0"/>
              <a:t>Conclusion and general discussion</a:t>
            </a:r>
          </a:p>
          <a:p>
            <a:pPr marL="514350" indent="-514350">
              <a:buFont typeface="Wingdings" pitchFamily="2" charset="2"/>
              <a:buChar char="ü"/>
            </a:pPr>
            <a:endParaRPr lang="en-A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Boardwalk: Wilsons Promontory Tidal Wetlands</a:t>
            </a:r>
            <a:endParaRPr lang="en-AU" dirty="0"/>
          </a:p>
        </p:txBody>
      </p:sp>
      <p:pic>
        <p:nvPicPr>
          <p:cNvPr id="7" name="Picture Placeholder 6" descr="boardwalk wp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 flipH="1">
            <a:off x="7358082" y="7072338"/>
            <a:ext cx="79394" cy="45719"/>
          </a:xfrm>
        </p:spPr>
        <p:txBody>
          <a:bodyPr>
            <a:normAutofit fontScale="25000" lnSpcReduction="20000"/>
          </a:bodyPr>
          <a:lstStyle/>
          <a:p>
            <a:endParaRPr lang="en-AU" dirty="0"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References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AU" dirty="0" smtClean="0"/>
              <a:t>Evans, B., </a:t>
            </a:r>
            <a:r>
              <a:rPr lang="en-AU" dirty="0" err="1" smtClean="0"/>
              <a:t>Ladiges</a:t>
            </a:r>
            <a:r>
              <a:rPr lang="en-AU" dirty="0" smtClean="0"/>
              <a:t>, P., McKenzie, J. &amp; Sanders, Y. 2007 </a:t>
            </a:r>
            <a:r>
              <a:rPr lang="en-AU" i="1" dirty="0" smtClean="0"/>
              <a:t>Heinemann Biology 1. </a:t>
            </a:r>
            <a:r>
              <a:rPr lang="en-AU" dirty="0" smtClean="0"/>
              <a:t>Port Melbourne:</a:t>
            </a:r>
            <a:r>
              <a:rPr lang="en-AU" i="1" dirty="0" smtClean="0"/>
              <a:t> </a:t>
            </a:r>
            <a:r>
              <a:rPr lang="en-AU" dirty="0" smtClean="0"/>
              <a:t>Harcourt Education.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err="1" smtClean="0"/>
              <a:t>Ingamells</a:t>
            </a:r>
            <a:r>
              <a:rPr lang="en-AU" dirty="0" smtClean="0"/>
              <a:t>, P. 1999. </a:t>
            </a:r>
            <a:r>
              <a:rPr lang="en-AU" i="1" dirty="0" smtClean="0"/>
              <a:t>Discovering the Prom</a:t>
            </a:r>
            <a:r>
              <a:rPr lang="en-AU" dirty="0" smtClean="0"/>
              <a:t>. East Melbourne: Victorian National Parks Association.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Meagher, D. &amp; </a:t>
            </a:r>
            <a:r>
              <a:rPr lang="en-AU" dirty="0" err="1" smtClean="0"/>
              <a:t>Kohout</a:t>
            </a:r>
            <a:r>
              <a:rPr lang="en-AU" dirty="0" smtClean="0"/>
              <a:t>, M. 2001. </a:t>
            </a:r>
            <a:r>
              <a:rPr lang="en-AU" i="1" dirty="0" smtClean="0"/>
              <a:t>A field guide to Wilsons Promontory</a:t>
            </a:r>
            <a:r>
              <a:rPr lang="en-AU" dirty="0" smtClean="0"/>
              <a:t>. South Melbourne: Oxford University Press.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>
                <a:hlinkClick r:id="rId3"/>
              </a:rPr>
              <a:t>http://www.parkweb.vic.gov.au/1park_display.cfm?park=217</a:t>
            </a: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VCE Biology Curriculum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sz="4200" dirty="0" smtClean="0"/>
              <a:t>Unit 2: Organisms and their environment</a:t>
            </a:r>
          </a:p>
          <a:p>
            <a:r>
              <a:rPr lang="en-AU" sz="4000" dirty="0" smtClean="0"/>
              <a:t>Area of Study 1:  Adaptations of organisms</a:t>
            </a:r>
          </a:p>
          <a:p>
            <a:endParaRPr lang="en-AU" sz="4000" dirty="0" smtClean="0"/>
          </a:p>
          <a:p>
            <a:r>
              <a:rPr lang="en-AU" dirty="0" smtClean="0"/>
              <a:t>Outcome 1: Students should be able to explain and analyse the relationship between environmental factors, and adaptations and distribution of living things.</a:t>
            </a:r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VCE Study Design. 2009. VCAA</a:t>
            </a:r>
            <a:endParaRPr lang="en-A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1"/>
          <a:ext cx="9144000" cy="6858023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740728"/>
                <a:gridCol w="5403272"/>
              </a:tblGrid>
              <a:tr h="677802">
                <a:tc>
                  <a:txBody>
                    <a:bodyPr/>
                    <a:lstStyle/>
                    <a:p>
                      <a:pPr algn="ctr"/>
                      <a:r>
                        <a:rPr lang="en-AU" sz="3200" dirty="0" smtClean="0"/>
                        <a:t>Key Skills</a:t>
                      </a:r>
                      <a:endParaRPr lang="en-A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n-AU" dirty="0" smtClean="0"/>
                        <a:t>Links to VCE</a:t>
                      </a:r>
                      <a:r>
                        <a:rPr lang="en-AU" baseline="0" dirty="0" smtClean="0"/>
                        <a:t> Study Design, VCAA,  2009</a:t>
                      </a:r>
                      <a:endParaRPr lang="en-AU" dirty="0"/>
                    </a:p>
                  </a:txBody>
                  <a:tcPr/>
                </a:tc>
              </a:tr>
              <a:tr h="2409942">
                <a:tc>
                  <a:txBody>
                    <a:bodyPr/>
                    <a:lstStyle/>
                    <a:p>
                      <a:r>
                        <a:rPr lang="en-AU" dirty="0" smtClean="0"/>
                        <a:t>Investigate and Enquire Scientifically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AU" dirty="0" smtClean="0"/>
                        <a:t>Formulate questions for the ranger and construct hypotheses</a:t>
                      </a:r>
                      <a:r>
                        <a:rPr lang="en-AU" baseline="0" dirty="0" smtClean="0"/>
                        <a:t> appropriate to  the three habitats and the species present.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AU" baseline="0" dirty="0" smtClean="0"/>
                        <a:t>Collect and record information systematically and synthesise data.  Draw conclusions about adaptations and species distribution from the data collected.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AU" baseline="0" dirty="0" smtClean="0"/>
                        <a:t>Act responsibly while on the field trip, maintain safe practices, work independently and collaboratively as appropriate.</a:t>
                      </a:r>
                      <a:endParaRPr lang="en-AU" dirty="0"/>
                    </a:p>
                  </a:txBody>
                  <a:tcPr/>
                </a:tc>
              </a:tr>
              <a:tr h="942564">
                <a:tc>
                  <a:txBody>
                    <a:bodyPr/>
                    <a:lstStyle/>
                    <a:p>
                      <a:r>
                        <a:rPr lang="en-AU" dirty="0" smtClean="0"/>
                        <a:t>Apply Biological</a:t>
                      </a:r>
                      <a:r>
                        <a:rPr lang="en-AU" baseline="0" dirty="0" smtClean="0"/>
                        <a:t> Understandings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Apply understandings to familiar</a:t>
                      </a:r>
                      <a:r>
                        <a:rPr lang="en-AU" baseline="0" dirty="0" smtClean="0"/>
                        <a:t> and new contexts (biotic and </a:t>
                      </a:r>
                      <a:r>
                        <a:rPr lang="en-AU" baseline="0" dirty="0" err="1" smtClean="0"/>
                        <a:t>abiotic</a:t>
                      </a:r>
                      <a:r>
                        <a:rPr lang="en-AU" baseline="0" dirty="0" smtClean="0"/>
                        <a:t> factors, adaptation of species, transect and stratification diagrams, food webs). Make connections between concepts, solve problems.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AU" dirty="0"/>
                    </a:p>
                  </a:txBody>
                  <a:tcPr/>
                </a:tc>
              </a:tr>
              <a:tr h="2156861">
                <a:tc>
                  <a:txBody>
                    <a:bodyPr/>
                    <a:lstStyle/>
                    <a:p>
                      <a:r>
                        <a:rPr lang="en-AU" dirty="0" smtClean="0"/>
                        <a:t>Communicate Biological Information and Understandings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Students need to interpret,</a:t>
                      </a:r>
                      <a:r>
                        <a:rPr lang="en-AU" baseline="0" dirty="0" smtClean="0"/>
                        <a:t> transpose and communicate information and ideas effectively to the Ranger during the field trip and in completing the assignment.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baseline="0" dirty="0" smtClean="0"/>
                        <a:t>Use appropriate communication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baseline="0" dirty="0" smtClean="0"/>
                        <a:t>Use scientific terminology and conventions throughout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0"/>
          <a:ext cx="9144000" cy="7086474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4572000"/>
                <a:gridCol w="4572000"/>
              </a:tblGrid>
              <a:tr h="822459">
                <a:tc>
                  <a:txBody>
                    <a:bodyPr/>
                    <a:lstStyle/>
                    <a:p>
                      <a:pPr algn="ctr"/>
                      <a:r>
                        <a:rPr lang="en-AU" sz="2800" dirty="0" smtClean="0"/>
                        <a:t>Key Knowledge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Links to VCE Study</a:t>
                      </a:r>
                      <a:r>
                        <a:rPr lang="en-AU" baseline="0" dirty="0" smtClean="0"/>
                        <a:t> Design, VCAA, 2009</a:t>
                      </a:r>
                      <a:endParaRPr lang="en-AU" dirty="0"/>
                    </a:p>
                  </a:txBody>
                  <a:tcPr/>
                </a:tc>
              </a:tr>
              <a:tr h="1508885">
                <a:tc>
                  <a:txBody>
                    <a:bodyPr/>
                    <a:lstStyle/>
                    <a:p>
                      <a:r>
                        <a:rPr lang="en-AU" dirty="0" smtClean="0"/>
                        <a:t>Environmental factors,</a:t>
                      </a:r>
                      <a:r>
                        <a:rPr lang="en-AU" baseline="0" dirty="0" smtClean="0"/>
                        <a:t> biotic and </a:t>
                      </a:r>
                      <a:r>
                        <a:rPr lang="en-AU" baseline="0" dirty="0" err="1" smtClean="0"/>
                        <a:t>abiotic</a:t>
                      </a:r>
                      <a:r>
                        <a:rPr lang="en-AU" baseline="0" dirty="0" smtClean="0"/>
                        <a:t> factors, availability of resources.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Environmental factors of the three habitats, biotic and </a:t>
                      </a:r>
                      <a:r>
                        <a:rPr lang="en-AU" dirty="0" err="1" smtClean="0"/>
                        <a:t>abiotic</a:t>
                      </a:r>
                      <a:r>
                        <a:rPr lang="en-AU" dirty="0" smtClean="0"/>
                        <a:t> factors and</a:t>
                      </a:r>
                      <a:r>
                        <a:rPr lang="en-AU" baseline="0" dirty="0" smtClean="0"/>
                        <a:t> availability of resources for different species in their habitat.</a:t>
                      </a:r>
                      <a:endParaRPr lang="en-AU" dirty="0"/>
                    </a:p>
                  </a:txBody>
                  <a:tcPr/>
                </a:tc>
              </a:tr>
              <a:tr h="1508885">
                <a:tc>
                  <a:txBody>
                    <a:bodyPr/>
                    <a:lstStyle/>
                    <a:p>
                      <a:r>
                        <a:rPr lang="en-AU" dirty="0" smtClean="0"/>
                        <a:t>Structural adaptations,</a:t>
                      </a:r>
                      <a:r>
                        <a:rPr lang="en-AU" baseline="0" dirty="0" smtClean="0"/>
                        <a:t> relating major features of organisms to survival values.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Why do species live where they do?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What major</a:t>
                      </a:r>
                      <a:r>
                        <a:rPr lang="en-AU" baseline="0" dirty="0" smtClean="0"/>
                        <a:t> structural adaptations do species have to suit their environment?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baseline="0" dirty="0" smtClean="0"/>
                        <a:t>What special features do plants and animals have that enables them to survive and regenerate after fire?</a:t>
                      </a:r>
                      <a:endParaRPr lang="en-AU" dirty="0"/>
                    </a:p>
                  </a:txBody>
                  <a:tcPr/>
                </a:tc>
              </a:tr>
              <a:tr h="1508885">
                <a:tc>
                  <a:txBody>
                    <a:bodyPr/>
                    <a:lstStyle/>
                    <a:p>
                      <a:r>
                        <a:rPr lang="en-AU" dirty="0" smtClean="0"/>
                        <a:t>Reproductive adaptations, systems and strategies, development and life cycles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AU" baseline="0" dirty="0" smtClean="0"/>
                        <a:t>What special features do plants and animals have that enables them to survive and regenerate after fire?</a:t>
                      </a:r>
                      <a:endParaRPr lang="en-AU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endParaRPr lang="en-AU" dirty="0"/>
                    </a:p>
                  </a:txBody>
                  <a:tcPr/>
                </a:tc>
              </a:tr>
              <a:tr h="1508885">
                <a:tc>
                  <a:txBody>
                    <a:bodyPr/>
                    <a:lstStyle/>
                    <a:p>
                      <a:r>
                        <a:rPr lang="en-AU" dirty="0" smtClean="0"/>
                        <a:t>Techniques used to monitor environmental changes and species distribution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How are pest species monitored?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How are endangered species monitored?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Measuring of species distribution at different stages</a:t>
                      </a:r>
                      <a:r>
                        <a:rPr lang="en-AU" baseline="0" dirty="0" smtClean="0"/>
                        <a:t> after fire using quadrant sampling.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Year 11 Biology</a:t>
            </a:r>
            <a:br>
              <a:rPr lang="en-AU" dirty="0" smtClean="0"/>
            </a:br>
            <a:r>
              <a:rPr lang="en-AU" dirty="0" smtClean="0"/>
              <a:t>Wilsons Promontory Field Trip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AU" sz="6000" b="1" dirty="0" smtClean="0">
                <a:solidFill>
                  <a:srgbClr val="00B050"/>
                </a:solidFill>
              </a:rPr>
              <a:t>Study of Habitats</a:t>
            </a:r>
          </a:p>
          <a:p>
            <a:pPr>
              <a:buNone/>
            </a:pPr>
            <a:r>
              <a:rPr lang="en-AU" sz="4200" dirty="0" smtClean="0"/>
              <a:t>We will be studying three different habitats.</a:t>
            </a:r>
          </a:p>
          <a:p>
            <a:pPr lvl="0"/>
            <a:r>
              <a:rPr lang="en-AU" sz="4200" dirty="0" smtClean="0"/>
              <a:t>Tidal wetlands</a:t>
            </a:r>
          </a:p>
          <a:p>
            <a:pPr lvl="0"/>
            <a:r>
              <a:rPr lang="en-AU" sz="4200" dirty="0" err="1" smtClean="0"/>
              <a:t>Heathland</a:t>
            </a:r>
            <a:r>
              <a:rPr lang="en-AU" sz="4200" dirty="0" smtClean="0"/>
              <a:t> – burnt by controlled burns 3 years ago</a:t>
            </a:r>
          </a:p>
          <a:p>
            <a:r>
              <a:rPr lang="en-AU" sz="4200" dirty="0" err="1" smtClean="0"/>
              <a:t>Heathland</a:t>
            </a:r>
            <a:r>
              <a:rPr lang="en-AU" sz="4200" dirty="0" smtClean="0"/>
              <a:t> – burnt by the February 2009 natural fires</a:t>
            </a:r>
          </a:p>
          <a:p>
            <a:endParaRPr lang="en-AU" sz="4200" dirty="0" smtClean="0"/>
          </a:p>
          <a:p>
            <a:pPr>
              <a:buNone/>
            </a:pPr>
            <a:endParaRPr lang="en-AU" sz="42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Norman Bay Wilsons Promontory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</p:txBody>
      </p:sp>
      <p:pic>
        <p:nvPicPr>
          <p:cNvPr id="4" name="Picture 3" descr="norman bay w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2714620"/>
            <a:ext cx="4500562" cy="301253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00B050"/>
                </a:solidFill>
              </a:rPr>
              <a:t>Summary of Field Trip</a:t>
            </a:r>
            <a:endParaRPr lang="en-AU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>
              <a:buNone/>
            </a:pPr>
            <a:r>
              <a:rPr lang="en-AU" dirty="0" smtClean="0"/>
              <a:t>		</a:t>
            </a:r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57158" y="857232"/>
          <a:ext cx="8572560" cy="563217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57520"/>
                <a:gridCol w="2857520"/>
                <a:gridCol w="2857520"/>
              </a:tblGrid>
              <a:tr h="119710">
                <a:tc>
                  <a:txBody>
                    <a:bodyPr/>
                    <a:lstStyle/>
                    <a:p>
                      <a:r>
                        <a:rPr lang="en-AU" dirty="0" smtClean="0"/>
                        <a:t>Time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Activity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Where</a:t>
                      </a:r>
                      <a:endParaRPr lang="en-AU" dirty="0"/>
                    </a:p>
                  </a:txBody>
                  <a:tcPr/>
                </a:tc>
              </a:tr>
              <a:tr h="364153"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10.30am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Meet the ranger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Education</a:t>
                      </a:r>
                      <a:r>
                        <a:rPr lang="en-AU" sz="1400" baseline="0" dirty="0" smtClean="0"/>
                        <a:t> Centre Tidal River</a:t>
                      </a:r>
                      <a:endParaRPr lang="en-AU" sz="1400" dirty="0"/>
                    </a:p>
                  </a:txBody>
                  <a:tcPr/>
                </a:tc>
              </a:tr>
              <a:tr h="1178911"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11.00am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Tidal Wetlands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Walk</a:t>
                      </a:r>
                      <a:r>
                        <a:rPr lang="en-AU" sz="1400" baseline="0" dirty="0" smtClean="0"/>
                        <a:t> from Education Centre to Norman Bay.  From Norman Bay walk along Tidal River to the board walk, walk along boardwalk and back to car park.</a:t>
                      </a:r>
                      <a:endParaRPr lang="en-AU" sz="1400" dirty="0"/>
                    </a:p>
                  </a:txBody>
                  <a:tcPr/>
                </a:tc>
              </a:tr>
              <a:tr h="6372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400" dirty="0" smtClean="0"/>
                        <a:t>12.30pm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Lunch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Lunch at picnic tables at Tidal River</a:t>
                      </a:r>
                      <a:endParaRPr lang="en-AU" sz="1400" dirty="0"/>
                    </a:p>
                  </a:txBody>
                  <a:tcPr/>
                </a:tc>
              </a:tr>
              <a:tr h="1434434"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1.30pm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err="1" smtClean="0"/>
                        <a:t>Heathland</a:t>
                      </a:r>
                      <a:r>
                        <a:rPr lang="en-AU" sz="1400" dirty="0" smtClean="0"/>
                        <a:t> – Lilly </a:t>
                      </a:r>
                      <a:r>
                        <a:rPr lang="en-AU" sz="1400" dirty="0" err="1" smtClean="0"/>
                        <a:t>Pilly</a:t>
                      </a:r>
                      <a:r>
                        <a:rPr lang="en-AU" sz="1400" dirty="0" smtClean="0"/>
                        <a:t> walk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Walk</a:t>
                      </a:r>
                      <a:r>
                        <a:rPr lang="en-AU" sz="1400" baseline="0" dirty="0" smtClean="0"/>
                        <a:t> towards the Lilly </a:t>
                      </a:r>
                      <a:r>
                        <a:rPr lang="en-AU" sz="1400" baseline="0" dirty="0" err="1" smtClean="0"/>
                        <a:t>Pilly</a:t>
                      </a:r>
                      <a:r>
                        <a:rPr lang="en-AU" sz="1400" baseline="0" dirty="0" smtClean="0"/>
                        <a:t> </a:t>
                      </a:r>
                      <a:r>
                        <a:rPr lang="en-AU" sz="1400" baseline="0" dirty="0" err="1" smtClean="0"/>
                        <a:t>carpark</a:t>
                      </a:r>
                      <a:r>
                        <a:rPr lang="en-AU" sz="1400" baseline="0" dirty="0" smtClean="0"/>
                        <a:t> observing Heath land along the way (this Heath land was control burnt 3 years ago). Take quadrant samples along the way. (4 per group)</a:t>
                      </a:r>
                      <a:endParaRPr lang="en-AU" sz="1400" dirty="0"/>
                    </a:p>
                  </a:txBody>
                  <a:tcPr/>
                </a:tc>
              </a:tr>
              <a:tr h="1285884"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2.30pm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err="1" smtClean="0"/>
                        <a:t>Heathland</a:t>
                      </a:r>
                      <a:r>
                        <a:rPr lang="en-AU" sz="1400" dirty="0" smtClean="0"/>
                        <a:t> – Lilly </a:t>
                      </a:r>
                      <a:r>
                        <a:rPr lang="en-AU" sz="1400" dirty="0" err="1" smtClean="0"/>
                        <a:t>Pilly</a:t>
                      </a:r>
                      <a:r>
                        <a:rPr lang="en-AU" sz="1400" dirty="0" smtClean="0"/>
                        <a:t> </a:t>
                      </a:r>
                      <a:r>
                        <a:rPr lang="en-AU" sz="1400" dirty="0" err="1" smtClean="0"/>
                        <a:t>carpark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Walk from the Lilly </a:t>
                      </a:r>
                      <a:r>
                        <a:rPr lang="en-AU" sz="1400" dirty="0" err="1" smtClean="0"/>
                        <a:t>Pilly</a:t>
                      </a:r>
                      <a:r>
                        <a:rPr lang="en-AU" sz="1400" dirty="0" smtClean="0"/>
                        <a:t> </a:t>
                      </a:r>
                      <a:r>
                        <a:rPr lang="en-AU" sz="1400" dirty="0" err="1" smtClean="0"/>
                        <a:t>carpark</a:t>
                      </a:r>
                      <a:r>
                        <a:rPr lang="en-AU" sz="1400" dirty="0" smtClean="0"/>
                        <a:t> towards the rainforest.   This </a:t>
                      </a:r>
                      <a:r>
                        <a:rPr lang="en-AU" sz="1400" dirty="0" err="1" smtClean="0"/>
                        <a:t>heathland</a:t>
                      </a:r>
                      <a:r>
                        <a:rPr lang="en-AU" sz="1400" dirty="0" smtClean="0"/>
                        <a:t> was burnt in the 2009 natural</a:t>
                      </a:r>
                      <a:r>
                        <a:rPr lang="en-AU" sz="1400" baseline="0" dirty="0" smtClean="0"/>
                        <a:t> fires. Take quadrants. (4 per group)</a:t>
                      </a:r>
                      <a:endParaRPr lang="en-AU" sz="1400" dirty="0"/>
                    </a:p>
                  </a:txBody>
                  <a:tcPr/>
                </a:tc>
              </a:tr>
              <a:tr h="242885"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3.30pm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Home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200" dirty="0" smtClean="0">
                <a:solidFill>
                  <a:srgbClr val="00B050"/>
                </a:solidFill>
              </a:rPr>
              <a:t>Resources Required</a:t>
            </a:r>
            <a:endParaRPr lang="en-AU" sz="32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AU" sz="1600" dirty="0" smtClean="0"/>
              <a:t>Paper</a:t>
            </a:r>
          </a:p>
          <a:p>
            <a:pPr>
              <a:buFont typeface="Arial" pitchFamily="34" charset="0"/>
              <a:buChar char="•"/>
            </a:pPr>
            <a:r>
              <a:rPr lang="en-AU" sz="1600" dirty="0" smtClean="0"/>
              <a:t>Pencil</a:t>
            </a:r>
          </a:p>
          <a:p>
            <a:pPr>
              <a:buFont typeface="Arial" pitchFamily="34" charset="0"/>
              <a:buChar char="•"/>
            </a:pPr>
            <a:r>
              <a:rPr lang="en-AU" sz="1600" dirty="0" smtClean="0"/>
              <a:t>Clipboard</a:t>
            </a:r>
          </a:p>
          <a:p>
            <a:pPr>
              <a:buFont typeface="Arial" pitchFamily="34" charset="0"/>
              <a:buChar char="•"/>
            </a:pPr>
            <a:r>
              <a:rPr lang="en-AU" sz="1600" dirty="0" smtClean="0"/>
              <a:t>Assignment sheet</a:t>
            </a:r>
          </a:p>
          <a:p>
            <a:pPr>
              <a:buFont typeface="Arial" pitchFamily="34" charset="0"/>
              <a:buChar char="•"/>
            </a:pPr>
            <a:r>
              <a:rPr lang="en-AU" sz="1600" dirty="0" smtClean="0"/>
              <a:t>Warm clothes, suitable footwear</a:t>
            </a:r>
          </a:p>
          <a:p>
            <a:pPr>
              <a:buFont typeface="Arial" pitchFamily="34" charset="0"/>
              <a:buChar char="•"/>
            </a:pPr>
            <a:r>
              <a:rPr lang="en-AU" sz="1600" dirty="0" smtClean="0"/>
              <a:t>Raincoat</a:t>
            </a:r>
          </a:p>
          <a:p>
            <a:pPr>
              <a:buFont typeface="Arial" pitchFamily="34" charset="0"/>
              <a:buChar char="•"/>
            </a:pPr>
            <a:r>
              <a:rPr lang="en-AU" sz="1600" dirty="0" smtClean="0"/>
              <a:t>Lunch</a:t>
            </a:r>
          </a:p>
          <a:p>
            <a:pPr>
              <a:buFont typeface="Arial" pitchFamily="34" charset="0"/>
              <a:buChar char="•"/>
            </a:pPr>
            <a:r>
              <a:rPr lang="en-AU" sz="1600" dirty="0" smtClean="0"/>
              <a:t>Drink</a:t>
            </a:r>
          </a:p>
          <a:p>
            <a:pPr>
              <a:buFont typeface="Arial" pitchFamily="34" charset="0"/>
              <a:buChar char="•"/>
            </a:pPr>
            <a:r>
              <a:rPr lang="en-AU" sz="1600" dirty="0" smtClean="0"/>
              <a:t>Sunscreen</a:t>
            </a:r>
          </a:p>
          <a:p>
            <a:pPr>
              <a:buFont typeface="Arial" pitchFamily="34" charset="0"/>
              <a:buChar char="•"/>
            </a:pPr>
            <a:r>
              <a:rPr lang="en-AU" sz="1600" dirty="0" smtClean="0"/>
              <a:t>Camera</a:t>
            </a:r>
          </a:p>
          <a:p>
            <a:endParaRPr lang="en-AU" sz="1600" dirty="0" smtClean="0"/>
          </a:p>
          <a:p>
            <a:r>
              <a:rPr lang="en-AU" sz="1600" dirty="0" smtClean="0"/>
              <a:t>The following will be supplied by the ranger.</a:t>
            </a:r>
          </a:p>
          <a:p>
            <a:pPr>
              <a:buFont typeface="Arial" pitchFamily="34" charset="0"/>
              <a:buChar char="•"/>
            </a:pPr>
            <a:r>
              <a:rPr lang="en-AU" sz="1600" dirty="0" smtClean="0"/>
              <a:t>Quadrant</a:t>
            </a:r>
          </a:p>
          <a:p>
            <a:pPr>
              <a:buFont typeface="Arial" pitchFamily="34" charset="0"/>
              <a:buChar char="•"/>
            </a:pPr>
            <a:r>
              <a:rPr lang="en-AU" sz="1600" dirty="0" smtClean="0"/>
              <a:t>Laminated flora identification cards</a:t>
            </a:r>
          </a:p>
          <a:p>
            <a:pPr>
              <a:buFont typeface="Arial" pitchFamily="34" charset="0"/>
              <a:buChar char="•"/>
            </a:pPr>
            <a:r>
              <a:rPr lang="en-AU" sz="1600" dirty="0" smtClean="0"/>
              <a:t>maps</a:t>
            </a:r>
            <a:endParaRPr lang="en-AU" sz="1600" dirty="0"/>
          </a:p>
        </p:txBody>
      </p:sp>
      <p:pic>
        <p:nvPicPr>
          <p:cNvPr id="7" name="Content Placeholder 6" descr="heath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05325" y="761206"/>
            <a:ext cx="3251200" cy="4876800"/>
          </a:xfrm>
        </p:spPr>
      </p:pic>
      <p:sp>
        <p:nvSpPr>
          <p:cNvPr id="8" name="TextBox 7"/>
          <p:cNvSpPr txBox="1"/>
          <p:nvPr/>
        </p:nvSpPr>
        <p:spPr>
          <a:xfrm>
            <a:off x="5357818" y="6000768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Common Heath</a:t>
            </a:r>
          </a:p>
          <a:p>
            <a:endParaRPr lang="en-AU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0066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550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endParaRPr lang="en-AU" sz="38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AU" sz="3800" dirty="0" smtClean="0"/>
              <a:t>Describe the habitat, its location, special features, points of interest.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AU" sz="3800" dirty="0" smtClean="0"/>
              <a:t>What species (animals, plants) are present? </a:t>
            </a:r>
            <a:r>
              <a:rPr lang="en-AU" sz="3800" dirty="0" smtClean="0">
                <a:solidFill>
                  <a:schemeClr val="accent1">
                    <a:lumMod val="75000"/>
                  </a:schemeClr>
                </a:solidFill>
              </a:rPr>
              <a:t>What can you see, what can you hear, is there evidence of animals present </a:t>
            </a:r>
            <a:br>
              <a:rPr lang="en-AU" sz="3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AU" sz="3800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n-AU" sz="3800" dirty="0" err="1" smtClean="0">
                <a:solidFill>
                  <a:schemeClr val="accent1">
                    <a:lumMod val="75000"/>
                  </a:schemeClr>
                </a:solidFill>
              </a:rPr>
              <a:t>eg</a:t>
            </a:r>
            <a:r>
              <a:rPr lang="en-AU" sz="3800" dirty="0" smtClean="0">
                <a:solidFill>
                  <a:schemeClr val="accent1">
                    <a:lumMod val="75000"/>
                  </a:schemeClr>
                </a:solidFill>
              </a:rPr>
              <a:t>. scats, burrows, quadrant sampling)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AU" sz="3800" dirty="0" smtClean="0"/>
              <a:t>Describe the main </a:t>
            </a:r>
            <a:r>
              <a:rPr lang="en-AU" sz="3800" dirty="0" err="1" smtClean="0"/>
              <a:t>abiotic</a:t>
            </a:r>
            <a:r>
              <a:rPr lang="en-AU" sz="3800" dirty="0" smtClean="0"/>
              <a:t> and biotic factors. </a:t>
            </a:r>
            <a:r>
              <a:rPr lang="en-AU" sz="3800" dirty="0" smtClean="0">
                <a:solidFill>
                  <a:schemeClr val="accent1">
                    <a:lumMod val="75000"/>
                  </a:schemeClr>
                </a:solidFill>
              </a:rPr>
              <a:t>Are there any symbiotic relationships?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AU" sz="3800" dirty="0" smtClean="0"/>
              <a:t>Discuss adaptations and the structure of species (why and how they live where they do).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AU" sz="3800" dirty="0" smtClean="0"/>
              <a:t>Discuss special features of plants and animals that enables them to survive and regenerate after fire.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AU" sz="3800" dirty="0" smtClean="0"/>
              <a:t>What pest species are present, how are they controlled?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AU" sz="3800" dirty="0" smtClean="0"/>
              <a:t>How are populations monitored, controlled and restored?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AU" sz="3800" dirty="0" smtClean="0"/>
              <a:t>Draw a transect and vertical stratification diagram for each habitat.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AU" sz="3800" dirty="0" smtClean="0"/>
              <a:t>Draw a food web for each habitat.</a:t>
            </a:r>
          </a:p>
          <a:p>
            <a:pPr>
              <a:buNone/>
            </a:pPr>
            <a:endParaRPr lang="en-AU" sz="3800" dirty="0" smtClean="0">
              <a:solidFill>
                <a:srgbClr val="92D050"/>
              </a:solidFill>
            </a:endParaRPr>
          </a:p>
          <a:p>
            <a:pPr>
              <a:buNone/>
            </a:pPr>
            <a:endParaRPr lang="en-AU" dirty="0">
              <a:solidFill>
                <a:srgbClr val="92D05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pPr algn="l"/>
            <a:r>
              <a:rPr lang="en-AU" sz="3600" dirty="0" smtClean="0">
                <a:solidFill>
                  <a:srgbClr val="00B050"/>
                </a:solidFill>
              </a:rPr>
              <a:t>Assessment Task: For each of the habitats you need to complete the following.</a:t>
            </a:r>
            <a:endParaRPr lang="en-AU" sz="3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3600" dirty="0" smtClean="0">
                <a:solidFill>
                  <a:srgbClr val="00B050"/>
                </a:solidFill>
              </a:rPr>
              <a:t>Before the field trip</a:t>
            </a:r>
            <a:endParaRPr lang="en-AU" sz="3600" dirty="0">
              <a:solidFill>
                <a:srgbClr val="00B050"/>
              </a:solidFill>
            </a:endParaRPr>
          </a:p>
        </p:txBody>
      </p:sp>
      <p:pic>
        <p:nvPicPr>
          <p:cNvPr id="8" name="Content Placeholder 7" descr="tidal river wp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286116" y="1571611"/>
            <a:ext cx="5357850" cy="373761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AU" sz="1800" dirty="0" smtClean="0"/>
              <a:t>We will take a walk prior to the field trip and try to identify the following plants we may see at Wilsons Promontory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Acacias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Melaleuca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Casuarina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Banksia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err="1" smtClean="0"/>
              <a:t>Lyptospermum</a:t>
            </a:r>
            <a:endParaRPr lang="en-AU" sz="1800" dirty="0" smtClean="0"/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Lilly </a:t>
            </a:r>
            <a:r>
              <a:rPr lang="en-AU" sz="1800" dirty="0" err="1" smtClean="0"/>
              <a:t>Pilly</a:t>
            </a:r>
            <a:endParaRPr lang="en-AU" sz="1800" dirty="0" smtClean="0"/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Native grasses and weeds, sedges and rushes, herbs, orchids, lilies, irises</a:t>
            </a:r>
          </a:p>
          <a:p>
            <a:pPr>
              <a:buFont typeface="Arial" pitchFamily="34" charset="0"/>
              <a:buChar char="•"/>
            </a:pPr>
            <a:r>
              <a:rPr lang="en-AU" sz="1800" dirty="0" smtClean="0"/>
              <a:t>Introduced species such as willows, cypress, plums, blackberry, grass.</a:t>
            </a:r>
            <a:endParaRPr lang="en-AU" sz="1800" dirty="0"/>
          </a:p>
        </p:txBody>
      </p:sp>
      <p:sp>
        <p:nvSpPr>
          <p:cNvPr id="9" name="TextBox 8"/>
          <p:cNvSpPr txBox="1"/>
          <p:nvPr/>
        </p:nvSpPr>
        <p:spPr>
          <a:xfrm rot="10800000" flipH="1" flipV="1">
            <a:off x="4214810" y="5937095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Tidal River, Wilsons Promontory</a:t>
            </a:r>
            <a:endParaRPr lang="en-A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405</TotalTime>
  <Words>1036</Words>
  <Application>Microsoft Office PowerPoint</Application>
  <PresentationFormat>On-screen Show (4:3)</PresentationFormat>
  <Paragraphs>204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Biology Field Trip Wilsons Promontory</vt:lpstr>
      <vt:lpstr>VCE Biology Curriculum</vt:lpstr>
      <vt:lpstr>Slide 3</vt:lpstr>
      <vt:lpstr>Slide 4</vt:lpstr>
      <vt:lpstr>Year 11 Biology Wilsons Promontory Field Trip</vt:lpstr>
      <vt:lpstr>Summary of Field Trip</vt:lpstr>
      <vt:lpstr>Resources Required</vt:lpstr>
      <vt:lpstr>Assessment Task: For each of the habitats you need to complete the following.</vt:lpstr>
      <vt:lpstr>Before the field trip</vt:lpstr>
      <vt:lpstr>Before the field trip</vt:lpstr>
      <vt:lpstr>Before the field trip</vt:lpstr>
      <vt:lpstr>Resources   Pre and Post Field Trip</vt:lpstr>
      <vt:lpstr>Post field trip  Your assignment should include:</vt:lpstr>
      <vt:lpstr>Boardwalk: Wilsons Promontory Tidal Wetlands</vt:lpstr>
      <vt:lpstr>References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melinda</dc:creator>
  <cp:lastModifiedBy>melinda</cp:lastModifiedBy>
  <cp:revision>35</cp:revision>
  <dcterms:created xsi:type="dcterms:W3CDTF">2010-09-16T09:04:21Z</dcterms:created>
  <dcterms:modified xsi:type="dcterms:W3CDTF">2010-10-08T00:43:12Z</dcterms:modified>
</cp:coreProperties>
</file>