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"/>
  </p:notesMasterIdLst>
  <p:handoutMasterIdLst>
    <p:handoutMasterId r:id="rId7"/>
  </p:handoutMasterIdLst>
  <p:sldIdLst>
    <p:sldId id="264" r:id="rId2"/>
    <p:sldId id="265" r:id="rId3"/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0BC66-D189-4158-AFCB-CC1EBDEBAA67}" type="datetimeFigureOut">
              <a:rPr lang="en-US" smtClean="0"/>
              <a:pPr/>
              <a:t>10/29/2010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C4A7F-E530-4460-9F5A-5D3538359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EF8B-93AE-48BC-A78A-AA4FEF15CA58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DF14A-6A12-4EE4-8C79-E78EEFA2C38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B1D65A0-0510-4012-B0DD-DD47649C2439}" type="datetimeFigureOut">
              <a:rPr lang="en-US" smtClean="0"/>
              <a:pPr/>
              <a:t>10/29/2010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CCB090D-E71C-4A40-B257-16E7FCB3218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au/imgres?imgurl=http://i271.photobucket.com/albums/jj139/labontestp43/white-mouse.gif&amp;imgrefurl=http://www.cornsnakecorner.com/1_5properCare.html&amp;usg=__UG_T25zp_aBZU47_313gAlGXB-Q=&amp;h=274&amp;w=250&amp;sz=27&amp;hl=en&amp;start=217&amp;um=1&amp;itbs=1&amp;tbnid=uUgbdCjuVX7erM:&amp;tbnh=113&amp;tbnw=103&amp;prev=/images?q=white+mouse&amp;start=200&amp;um=1&amp;hl=en&amp;sa=N&amp;ndsp=20&amp;tbs=isch:1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casemed.case.edu/ora/arc/images/mouse.gi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Evolution of a structural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AU" dirty="0" smtClean="0"/>
              <a:t>In a </a:t>
            </a:r>
            <a:r>
              <a:rPr lang="en-AU" u="sng" dirty="0" smtClean="0"/>
              <a:t>population</a:t>
            </a:r>
            <a:r>
              <a:rPr lang="en-AU" dirty="0" smtClean="0"/>
              <a:t> of organisms there are </a:t>
            </a:r>
            <a:r>
              <a:rPr lang="en-AU" u="sng" dirty="0" smtClean="0"/>
              <a:t>variations</a:t>
            </a:r>
            <a:r>
              <a:rPr lang="en-AU" dirty="0" smtClean="0"/>
              <a:t> amongst individuals.</a:t>
            </a:r>
          </a:p>
          <a:p>
            <a:pPr lvl="1"/>
            <a:r>
              <a:rPr lang="en-AU" dirty="0" smtClean="0"/>
              <a:t>Example:  Variation in coat colour of mice, in a snow laden habitat.</a:t>
            </a:r>
          </a:p>
          <a:p>
            <a:pPr lvl="1"/>
            <a:endParaRPr lang="en-US" dirty="0"/>
          </a:p>
        </p:txBody>
      </p:sp>
      <p:pic>
        <p:nvPicPr>
          <p:cNvPr id="2050" name="Picture 2" descr="http://churchill.jax.org/images/publications/collaborativecro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643182"/>
            <a:ext cx="4095750" cy="382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urchill.jax.org/images/publications/collaborativecros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57298"/>
            <a:ext cx="4737213" cy="4424378"/>
          </a:xfrm>
          <a:prstGeom prst="rect">
            <a:avLst/>
          </a:prstGeom>
          <a:noFill/>
        </p:spPr>
      </p:pic>
      <p:pic>
        <p:nvPicPr>
          <p:cNvPr id="1026" name="Picture 2" descr="http://www.faqs.org/photo-dict/photofiles/list/371/736haw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1857388" cy="1857388"/>
          </a:xfrm>
          <a:prstGeom prst="rect">
            <a:avLst/>
          </a:prstGeom>
          <a:noFill/>
        </p:spPr>
      </p:pic>
      <p:sp>
        <p:nvSpPr>
          <p:cNvPr id="7" name="Multiply 6"/>
          <p:cNvSpPr/>
          <p:nvPr/>
        </p:nvSpPr>
        <p:spPr>
          <a:xfrm>
            <a:off x="2571736" y="1357298"/>
            <a:ext cx="1643074" cy="1928826"/>
          </a:xfrm>
          <a:prstGeom prst="mathMultiply">
            <a:avLst/>
          </a:prstGeom>
          <a:solidFill>
            <a:srgbClr val="FF0000">
              <a:alpha val="50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4929190" y="2071678"/>
            <a:ext cx="1643074" cy="1928826"/>
          </a:xfrm>
          <a:prstGeom prst="mathMultiply">
            <a:avLst/>
          </a:prstGeom>
          <a:solidFill>
            <a:srgbClr val="FF0000">
              <a:alpha val="50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2285984" y="3786190"/>
            <a:ext cx="1643074" cy="1928826"/>
          </a:xfrm>
          <a:prstGeom prst="mathMultiply">
            <a:avLst/>
          </a:prstGeom>
          <a:solidFill>
            <a:srgbClr val="FF0000">
              <a:alpha val="50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art 9"/>
          <p:cNvSpPr/>
          <p:nvPr/>
        </p:nvSpPr>
        <p:spPr>
          <a:xfrm>
            <a:off x="7786710" y="1785926"/>
            <a:ext cx="857256" cy="1071570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7358082" y="2643182"/>
            <a:ext cx="500066" cy="500066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8001024" y="3214686"/>
            <a:ext cx="357190" cy="285752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4282" y="342900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Predator captures easy prey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7429520" y="3857628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Remaining mice reproduce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14422"/>
            <a:ext cx="1071570" cy="1175607"/>
          </a:xfrm>
          <a:prstGeom prst="rect">
            <a:avLst/>
          </a:prstGeom>
          <a:noFill/>
        </p:spPr>
      </p:pic>
      <p:pic>
        <p:nvPicPr>
          <p:cNvPr id="5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14422"/>
            <a:ext cx="1106973" cy="1214447"/>
          </a:xfrm>
          <a:prstGeom prst="rect">
            <a:avLst/>
          </a:prstGeom>
          <a:noFill/>
        </p:spPr>
      </p:pic>
      <p:pic>
        <p:nvPicPr>
          <p:cNvPr id="6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000372"/>
            <a:ext cx="846508" cy="928694"/>
          </a:xfrm>
          <a:prstGeom prst="rect">
            <a:avLst/>
          </a:prstGeom>
          <a:noFill/>
        </p:spPr>
      </p:pic>
      <p:pic>
        <p:nvPicPr>
          <p:cNvPr id="7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071810"/>
            <a:ext cx="846508" cy="928694"/>
          </a:xfrm>
          <a:prstGeom prst="rect">
            <a:avLst/>
          </a:prstGeom>
          <a:noFill/>
        </p:spPr>
      </p:pic>
      <p:pic>
        <p:nvPicPr>
          <p:cNvPr id="8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071810"/>
            <a:ext cx="846508" cy="928694"/>
          </a:xfrm>
          <a:prstGeom prst="rect">
            <a:avLst/>
          </a:prstGeom>
          <a:noFill/>
        </p:spPr>
      </p:pic>
      <p:pic>
        <p:nvPicPr>
          <p:cNvPr id="11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929198"/>
            <a:ext cx="755349" cy="828684"/>
          </a:xfrm>
          <a:prstGeom prst="rect">
            <a:avLst/>
          </a:prstGeom>
          <a:noFill/>
        </p:spPr>
      </p:pic>
      <p:pic>
        <p:nvPicPr>
          <p:cNvPr id="12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786322"/>
            <a:ext cx="755349" cy="828684"/>
          </a:xfrm>
          <a:prstGeom prst="rect">
            <a:avLst/>
          </a:prstGeom>
          <a:noFill/>
        </p:spPr>
      </p:pic>
      <p:pic>
        <p:nvPicPr>
          <p:cNvPr id="13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643446"/>
            <a:ext cx="755349" cy="828684"/>
          </a:xfrm>
          <a:prstGeom prst="rect">
            <a:avLst/>
          </a:prstGeom>
          <a:noFill/>
        </p:spPr>
      </p:pic>
      <p:pic>
        <p:nvPicPr>
          <p:cNvPr id="14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786322"/>
            <a:ext cx="755349" cy="828684"/>
          </a:xfrm>
          <a:prstGeom prst="rect">
            <a:avLst/>
          </a:prstGeom>
          <a:noFill/>
        </p:spPr>
      </p:pic>
      <p:pic>
        <p:nvPicPr>
          <p:cNvPr id="15" name="Picture 2" descr="http://t3.gstatic.com/images?q=tbn:uUgbdCjuVX7erM:http://i271.photobucket.com/albums/jj139/labontestp43/whit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643446"/>
            <a:ext cx="755349" cy="828684"/>
          </a:xfrm>
          <a:prstGeom prst="rect">
            <a:avLst/>
          </a:prstGeom>
          <a:noFill/>
        </p:spPr>
      </p:pic>
      <p:pic>
        <p:nvPicPr>
          <p:cNvPr id="25604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1428736"/>
            <a:ext cx="1063040" cy="765846"/>
          </a:xfrm>
          <a:prstGeom prst="rect">
            <a:avLst/>
          </a:prstGeom>
          <a:noFill/>
        </p:spPr>
      </p:pic>
      <p:pic>
        <p:nvPicPr>
          <p:cNvPr id="18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428736"/>
            <a:ext cx="1063040" cy="765846"/>
          </a:xfrm>
          <a:prstGeom prst="rect">
            <a:avLst/>
          </a:prstGeom>
          <a:noFill/>
        </p:spPr>
      </p:pic>
      <p:pic>
        <p:nvPicPr>
          <p:cNvPr id="19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3214686"/>
            <a:ext cx="892442" cy="642942"/>
          </a:xfrm>
          <a:prstGeom prst="rect">
            <a:avLst/>
          </a:prstGeom>
          <a:noFill/>
        </p:spPr>
      </p:pic>
      <p:pic>
        <p:nvPicPr>
          <p:cNvPr id="20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143248"/>
            <a:ext cx="892442" cy="642942"/>
          </a:xfrm>
          <a:prstGeom prst="rect">
            <a:avLst/>
          </a:prstGeom>
          <a:noFill/>
        </p:spPr>
      </p:pic>
      <p:pic>
        <p:nvPicPr>
          <p:cNvPr id="28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5072074"/>
            <a:ext cx="793282" cy="571504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/>
        </p:nvGrpSpPr>
        <p:grpSpPr>
          <a:xfrm>
            <a:off x="5286380" y="2285992"/>
            <a:ext cx="1214446" cy="857256"/>
            <a:chOff x="214282" y="1928802"/>
            <a:chExt cx="1214446" cy="857256"/>
          </a:xfrm>
        </p:grpSpPr>
        <p:cxnSp>
          <p:nvCxnSpPr>
            <p:cNvPr id="43" name="Straight Connector 42"/>
            <p:cNvCxnSpPr/>
            <p:nvPr/>
          </p:nvCxnSpPr>
          <p:spPr>
            <a:xfrm rot="5400000">
              <a:off x="107125" y="2035959"/>
              <a:ext cx="857256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 flipH="1">
              <a:off x="714348" y="2071678"/>
              <a:ext cx="857256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143108" y="2357430"/>
            <a:ext cx="1214446" cy="857256"/>
            <a:chOff x="214282" y="1928802"/>
            <a:chExt cx="1214446" cy="857256"/>
          </a:xfrm>
        </p:grpSpPr>
        <p:cxnSp>
          <p:nvCxnSpPr>
            <p:cNvPr id="48" name="Straight Connector 47"/>
            <p:cNvCxnSpPr/>
            <p:nvPr/>
          </p:nvCxnSpPr>
          <p:spPr>
            <a:xfrm rot="5400000">
              <a:off x="107125" y="2035959"/>
              <a:ext cx="857256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714348" y="2071678"/>
              <a:ext cx="857256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3357554" y="3786190"/>
            <a:ext cx="1214446" cy="857256"/>
            <a:chOff x="214282" y="1928802"/>
            <a:chExt cx="1214446" cy="857256"/>
          </a:xfrm>
        </p:grpSpPr>
        <p:cxnSp>
          <p:nvCxnSpPr>
            <p:cNvPr id="51" name="Straight Connector 50"/>
            <p:cNvCxnSpPr/>
            <p:nvPr/>
          </p:nvCxnSpPr>
          <p:spPr>
            <a:xfrm rot="5400000">
              <a:off x="107125" y="2035959"/>
              <a:ext cx="857256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6200000" flipH="1">
              <a:off x="714348" y="2071678"/>
              <a:ext cx="857256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5857884" y="3857628"/>
            <a:ext cx="1214446" cy="857256"/>
            <a:chOff x="214282" y="1928802"/>
            <a:chExt cx="1214446" cy="857256"/>
          </a:xfrm>
        </p:grpSpPr>
        <p:cxnSp>
          <p:nvCxnSpPr>
            <p:cNvPr id="54" name="Straight Connector 53"/>
            <p:cNvCxnSpPr/>
            <p:nvPr/>
          </p:nvCxnSpPr>
          <p:spPr>
            <a:xfrm rot="5400000">
              <a:off x="107125" y="2035959"/>
              <a:ext cx="857256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714348" y="2071678"/>
              <a:ext cx="857256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1428728" y="3286124"/>
            <a:ext cx="892442" cy="642942"/>
            <a:chOff x="1428728" y="3286124"/>
            <a:chExt cx="892442" cy="642942"/>
          </a:xfrm>
        </p:grpSpPr>
        <p:pic>
          <p:nvPicPr>
            <p:cNvPr id="56" name="Picture 4" descr="See full size image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0800000">
              <a:off x="1428728" y="3286124"/>
              <a:ext cx="892442" cy="642942"/>
            </a:xfrm>
            <a:prstGeom prst="rect">
              <a:avLst/>
            </a:prstGeom>
            <a:noFill/>
          </p:spPr>
        </p:pic>
        <p:sp>
          <p:nvSpPr>
            <p:cNvPr id="57" name="Multiply 56"/>
            <p:cNvSpPr/>
            <p:nvPr/>
          </p:nvSpPr>
          <p:spPr>
            <a:xfrm>
              <a:off x="2000232" y="3500438"/>
              <a:ext cx="142876" cy="142876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0" y="3286124"/>
            <a:ext cx="1428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Killed by predator</a:t>
            </a:r>
            <a:endParaRPr lang="en-AU" dirty="0"/>
          </a:p>
        </p:txBody>
      </p:sp>
      <p:sp>
        <p:nvSpPr>
          <p:cNvPr id="34" name="TextBox 33"/>
          <p:cNvSpPr txBox="1"/>
          <p:nvPr/>
        </p:nvSpPr>
        <p:spPr>
          <a:xfrm>
            <a:off x="142844" y="4857760"/>
            <a:ext cx="1785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Higher proportion of white mice in successive generations</a:t>
            </a:r>
            <a:endParaRPr lang="en-AU" dirty="0"/>
          </a:p>
        </p:txBody>
      </p:sp>
      <p:sp>
        <p:nvSpPr>
          <p:cNvPr id="37" name="TextBox 36"/>
          <p:cNvSpPr txBox="1"/>
          <p:nvPr/>
        </p:nvSpPr>
        <p:spPr>
          <a:xfrm>
            <a:off x="2714612" y="64291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Surviving individuals reproduce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Living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What if the environment changes?</a:t>
            </a:r>
          </a:p>
          <a:p>
            <a:r>
              <a:rPr lang="en-AU" dirty="0" smtClean="0"/>
              <a:t>Instead of white snow it becomes brown dirt?</a:t>
            </a:r>
          </a:p>
          <a:p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2449</TotalTime>
  <Words>69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Origin</vt:lpstr>
      <vt:lpstr>Evolution of a structural adaptation</vt:lpstr>
      <vt:lpstr>Slide 2</vt:lpstr>
      <vt:lpstr>Slide 3</vt:lpstr>
      <vt:lpstr>Living Systems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222</cp:revision>
  <dcterms:created xsi:type="dcterms:W3CDTF">2010-05-04T10:07:09Z</dcterms:created>
  <dcterms:modified xsi:type="dcterms:W3CDTF">2010-10-28T18:03:54Z</dcterms:modified>
</cp:coreProperties>
</file>